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4" r:id="rId3"/>
    <p:sldId id="352" r:id="rId4"/>
    <p:sldId id="257" r:id="rId5"/>
    <p:sldId id="258" r:id="rId6"/>
    <p:sldId id="320" r:id="rId7"/>
    <p:sldId id="259" r:id="rId8"/>
    <p:sldId id="325" r:id="rId9"/>
    <p:sldId id="260" r:id="rId10"/>
    <p:sldId id="261" r:id="rId11"/>
    <p:sldId id="262" r:id="rId12"/>
    <p:sldId id="263" r:id="rId13"/>
    <p:sldId id="264" r:id="rId14"/>
    <p:sldId id="265" r:id="rId15"/>
    <p:sldId id="266" r:id="rId16"/>
    <p:sldId id="327" r:id="rId17"/>
    <p:sldId id="267" r:id="rId18"/>
    <p:sldId id="271" r:id="rId19"/>
    <p:sldId id="326" r:id="rId20"/>
    <p:sldId id="349" r:id="rId21"/>
    <p:sldId id="351" r:id="rId22"/>
    <p:sldId id="328" r:id="rId23"/>
    <p:sldId id="322" r:id="rId24"/>
    <p:sldId id="329" r:id="rId25"/>
    <p:sldId id="330" r:id="rId26"/>
    <p:sldId id="331" r:id="rId27"/>
    <p:sldId id="332" r:id="rId28"/>
    <p:sldId id="333" r:id="rId29"/>
    <p:sldId id="334" r:id="rId30"/>
    <p:sldId id="335" r:id="rId31"/>
    <p:sldId id="336" r:id="rId32"/>
    <p:sldId id="337" r:id="rId33"/>
    <p:sldId id="338" r:id="rId34"/>
    <p:sldId id="339" r:id="rId35"/>
    <p:sldId id="350" r:id="rId36"/>
    <p:sldId id="340" r:id="rId37"/>
    <p:sldId id="341" r:id="rId38"/>
    <p:sldId id="342" r:id="rId39"/>
    <p:sldId id="353" r:id="rId40"/>
    <p:sldId id="321" r:id="rId41"/>
    <p:sldId id="343" r:id="rId42"/>
    <p:sldId id="344" r:id="rId43"/>
    <p:sldId id="345" r:id="rId44"/>
    <p:sldId id="346" r:id="rId45"/>
    <p:sldId id="348" r:id="rId46"/>
    <p:sldId id="347" r:id="rId47"/>
    <p:sldId id="296" r:id="rId48"/>
    <p:sldId id="316" r:id="rId49"/>
    <p:sldId id="318" r:id="rId50"/>
    <p:sldId id="319" r:id="rId51"/>
    <p:sldId id="317" r:id="rId52"/>
    <p:sldId id="303" r:id="rId53"/>
    <p:sldId id="314" r:id="rId54"/>
    <p:sldId id="315" r:id="rId55"/>
    <p:sldId id="313" r:id="rId5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2377439" y="1088136"/>
            <a:ext cx="4425696" cy="1231391"/>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709291" y="1236929"/>
            <a:ext cx="3725417" cy="697230"/>
          </a:xfrm>
          <a:prstGeom prst="rect">
            <a:avLst/>
          </a:prstGeom>
        </p:spPr>
        <p:txBody>
          <a:bodyPr wrap="square" lIns="0" tIns="0" rIns="0" bIns="0">
            <a:spAutoFit/>
          </a:bodyPr>
          <a:lstStyle>
            <a:lvl1pPr>
              <a:defRPr sz="4400" b="1" i="1">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2024379" y="461899"/>
            <a:ext cx="5095240" cy="696594"/>
          </a:xfrm>
          <a:prstGeom prst="rect">
            <a:avLst/>
          </a:prstGeom>
        </p:spPr>
        <p:txBody>
          <a:bodyPr wrap="square" lIns="0" tIns="0" rIns="0" bIns="0">
            <a:spAutoFit/>
          </a:bodyPr>
          <a:lstStyle>
            <a:lvl1pPr>
              <a:defRPr sz="4400" b="0" i="0">
                <a:solidFill>
                  <a:schemeClr val="bg1"/>
                </a:solidFill>
                <a:latin typeface="Calibri"/>
                <a:cs typeface="Calibri"/>
              </a:defRPr>
            </a:lvl1pPr>
          </a:lstStyle>
          <a:p>
            <a:endParaRPr/>
          </a:p>
        </p:txBody>
      </p:sp>
      <p:sp>
        <p:nvSpPr>
          <p:cNvPr id="3" name="Holder 3"/>
          <p:cNvSpPr>
            <a:spLocks noGrp="1"/>
          </p:cNvSpPr>
          <p:nvPr>
            <p:ph type="body" idx="1"/>
          </p:nvPr>
        </p:nvSpPr>
        <p:spPr>
          <a:xfrm>
            <a:off x="993444" y="2218533"/>
            <a:ext cx="7280275" cy="3829685"/>
          </a:xfrm>
          <a:prstGeom prst="rect">
            <a:avLst/>
          </a:prstGeom>
        </p:spPr>
        <p:txBody>
          <a:bodyPr wrap="square" lIns="0" tIns="0" rIns="0" bIns="0">
            <a:spAutoFit/>
          </a:bodyPr>
          <a:lstStyle>
            <a:lvl1pPr>
              <a:defRPr sz="3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www.nhs.uk/conditions/cervical-screenin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 Id="rId5" Type="http://schemas.openxmlformats.org/officeDocument/2006/relationships/image" Target="../media/image31.jp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5.xml"/><Relationship Id="rId4" Type="http://schemas.openxmlformats.org/officeDocument/2006/relationships/image" Target="../media/image3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5.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726245" y="1295400"/>
            <a:ext cx="3996309" cy="697230"/>
          </a:xfrm>
          <a:prstGeom prst="rect">
            <a:avLst/>
          </a:prstGeom>
        </p:spPr>
        <p:txBody>
          <a:bodyPr vert="horz" wrap="square" lIns="0" tIns="13335" rIns="0" bIns="0" rtlCol="0">
            <a:spAutoFit/>
          </a:bodyPr>
          <a:lstStyle/>
          <a:p>
            <a:pPr marL="13335">
              <a:lnSpc>
                <a:spcPct val="100000"/>
              </a:lnSpc>
              <a:spcBef>
                <a:spcPts val="105"/>
              </a:spcBef>
            </a:pPr>
            <a:r>
              <a:rPr dirty="0"/>
              <a:t>Hystero</a:t>
            </a:r>
            <a:r>
              <a:rPr spc="-15" dirty="0"/>
              <a:t>s</a:t>
            </a:r>
            <a:r>
              <a:rPr dirty="0"/>
              <a:t>copy</a:t>
            </a:r>
          </a:p>
        </p:txBody>
      </p:sp>
      <p:pic>
        <p:nvPicPr>
          <p:cNvPr id="5" name="Picture 4" descr="https://ivfsari.com/portals/0/Hysteroscopy.jpg"/>
          <p:cNvPicPr/>
          <p:nvPr/>
        </p:nvPicPr>
        <p:blipFill rotWithShape="1">
          <a:blip r:embed="rId2">
            <a:extLst>
              <a:ext uri="{28A0092B-C50C-407E-A947-70E740481C1C}">
                <a14:useLocalDpi xmlns:a14="http://schemas.microsoft.com/office/drawing/2010/main" val="0"/>
              </a:ext>
            </a:extLst>
          </a:blip>
          <a:srcRect b="7489"/>
          <a:stretch/>
        </p:blipFill>
        <p:spPr bwMode="auto">
          <a:xfrm>
            <a:off x="2362200" y="2362200"/>
            <a:ext cx="4724400" cy="3352800"/>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5867400" y="6019800"/>
            <a:ext cx="2971800" cy="923330"/>
          </a:xfrm>
          <a:prstGeom prst="rect">
            <a:avLst/>
          </a:prstGeom>
          <a:noFill/>
        </p:spPr>
        <p:txBody>
          <a:bodyPr wrap="square" rtlCol="0">
            <a:spAutoFit/>
          </a:bodyPr>
          <a:lstStyle/>
          <a:p>
            <a:r>
              <a:rPr lang="en-IN" dirty="0" smtClean="0"/>
              <a:t>Dr. SHEEBA.S,</a:t>
            </a:r>
          </a:p>
          <a:p>
            <a:r>
              <a:rPr lang="en-IN" dirty="0" smtClean="0"/>
              <a:t>DEPT. OF OBG.</a:t>
            </a:r>
          </a:p>
          <a:p>
            <a:r>
              <a:rPr lang="en-IN" dirty="0" smtClean="0"/>
              <a:t>ASSISTANT PROFESSOR.</a:t>
            </a: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685800"/>
            <a:ext cx="4724400" cy="4910319"/>
          </a:xfrm>
          <a:prstGeom prst="rect">
            <a:avLst/>
          </a:prstGeom>
        </p:spPr>
        <p:txBody>
          <a:bodyPr vert="horz" wrap="square" lIns="0" tIns="184150" rIns="0" bIns="0" rtlCol="0">
            <a:spAutoFit/>
          </a:bodyPr>
          <a:lstStyle/>
          <a:p>
            <a:pPr marL="355600" indent="-343535">
              <a:lnSpc>
                <a:spcPct val="100000"/>
              </a:lnSpc>
              <a:spcBef>
                <a:spcPts val="1450"/>
              </a:spcBef>
              <a:buFont typeface="Arial"/>
              <a:buChar char="•"/>
              <a:tabLst>
                <a:tab pos="355600" algn="l"/>
                <a:tab pos="356235" algn="l"/>
              </a:tabLst>
            </a:pPr>
            <a:r>
              <a:rPr sz="3600" b="1" spc="-10" dirty="0">
                <a:latin typeface="Calibri"/>
                <a:cs typeface="Calibri"/>
              </a:rPr>
              <a:t>Flexible</a:t>
            </a:r>
            <a:r>
              <a:rPr sz="3600" b="1" dirty="0">
                <a:latin typeface="Calibri"/>
                <a:cs typeface="Calibri"/>
              </a:rPr>
              <a:t> </a:t>
            </a:r>
            <a:r>
              <a:rPr sz="3600" b="1" spc="-25" dirty="0" err="1" smtClean="0">
                <a:latin typeface="Calibri"/>
                <a:cs typeface="Calibri"/>
              </a:rPr>
              <a:t>hysteroscope</a:t>
            </a:r>
            <a:endParaRPr lang="en-IN" sz="3600" b="1" dirty="0">
              <a:latin typeface="Calibri"/>
              <a:cs typeface="Calibri"/>
            </a:endParaRPr>
          </a:p>
          <a:p>
            <a:pPr marL="469265" indent="-457200">
              <a:lnSpc>
                <a:spcPct val="100000"/>
              </a:lnSpc>
              <a:spcBef>
                <a:spcPts val="1450"/>
              </a:spcBef>
              <a:buFont typeface="Wingdings" pitchFamily="2" charset="2"/>
              <a:buChar char="ü"/>
              <a:tabLst>
                <a:tab pos="355600" algn="l"/>
                <a:tab pos="356235" algn="l"/>
              </a:tabLst>
            </a:pPr>
            <a:r>
              <a:rPr sz="2800" spc="-15" dirty="0" smtClean="0">
                <a:latin typeface="Calibri"/>
                <a:cs typeface="Calibri"/>
              </a:rPr>
              <a:t>most </a:t>
            </a:r>
            <a:r>
              <a:rPr sz="2800" spc="-10" dirty="0">
                <a:latin typeface="Calibri"/>
                <a:cs typeface="Calibri"/>
              </a:rPr>
              <a:t>commonly </a:t>
            </a:r>
            <a:r>
              <a:rPr sz="2800" spc="-10" dirty="0" smtClean="0">
                <a:latin typeface="Calibri"/>
                <a:cs typeface="Calibri"/>
              </a:rPr>
              <a:t>used</a:t>
            </a:r>
            <a:r>
              <a:rPr lang="en-IN" sz="2800" spc="-10" dirty="0">
                <a:latin typeface="Calibri"/>
                <a:cs typeface="Calibri"/>
              </a:rPr>
              <a:t> </a:t>
            </a:r>
            <a:endParaRPr lang="en-IN" sz="2800" spc="-10" dirty="0" smtClean="0">
              <a:latin typeface="Calibri"/>
              <a:cs typeface="Calibri"/>
            </a:endParaRPr>
          </a:p>
          <a:p>
            <a:pPr marL="12065">
              <a:lnSpc>
                <a:spcPct val="100000"/>
              </a:lnSpc>
              <a:spcBef>
                <a:spcPts val="1450"/>
              </a:spcBef>
              <a:tabLst>
                <a:tab pos="355600" algn="l"/>
                <a:tab pos="356235" algn="l"/>
              </a:tabLst>
            </a:pPr>
            <a:r>
              <a:rPr sz="2800" spc="-25" dirty="0" smtClean="0">
                <a:latin typeface="Calibri"/>
                <a:cs typeface="Calibri"/>
              </a:rPr>
              <a:t>for </a:t>
            </a:r>
            <a:r>
              <a:rPr sz="2800" spc="-10" dirty="0">
                <a:latin typeface="Calibri"/>
                <a:cs typeface="Calibri"/>
              </a:rPr>
              <a:t>office</a:t>
            </a:r>
            <a:r>
              <a:rPr sz="2800" spc="75" dirty="0">
                <a:latin typeface="Calibri"/>
                <a:cs typeface="Calibri"/>
              </a:rPr>
              <a:t> </a:t>
            </a:r>
            <a:r>
              <a:rPr sz="2800" spc="-25" dirty="0" smtClean="0">
                <a:latin typeface="Calibri"/>
                <a:cs typeface="Calibri"/>
              </a:rPr>
              <a:t>hysteroscopy</a:t>
            </a:r>
            <a:endParaRPr lang="en-IN" sz="2800" dirty="0">
              <a:latin typeface="Calibri"/>
              <a:cs typeface="Calibri"/>
            </a:endParaRPr>
          </a:p>
          <a:p>
            <a:pPr marL="469265" indent="-457200">
              <a:lnSpc>
                <a:spcPct val="100000"/>
              </a:lnSpc>
              <a:spcBef>
                <a:spcPts val="1450"/>
              </a:spcBef>
              <a:buFont typeface="Wingdings" pitchFamily="2" charset="2"/>
              <a:buChar char="ü"/>
              <a:tabLst>
                <a:tab pos="355600" algn="l"/>
                <a:tab pos="356235" algn="l"/>
              </a:tabLst>
            </a:pPr>
            <a:r>
              <a:rPr sz="2800" spc="-15" dirty="0" smtClean="0">
                <a:latin typeface="Calibri"/>
                <a:cs typeface="Calibri"/>
              </a:rPr>
              <a:t>flexibility</a:t>
            </a:r>
            <a:r>
              <a:rPr sz="2800" spc="-15" dirty="0">
                <a:latin typeface="Calibri"/>
                <a:cs typeface="Calibri"/>
              </a:rPr>
              <a:t>; </a:t>
            </a:r>
            <a:r>
              <a:rPr sz="2800" spc="-5" dirty="0">
                <a:latin typeface="Calibri"/>
                <a:cs typeface="Calibri"/>
              </a:rPr>
              <a:t>tip </a:t>
            </a:r>
            <a:r>
              <a:rPr sz="2800" spc="-10" dirty="0" smtClean="0">
                <a:latin typeface="Calibri"/>
                <a:cs typeface="Calibri"/>
              </a:rPr>
              <a:t>deflection</a:t>
            </a:r>
            <a:r>
              <a:rPr lang="en-IN" sz="2800" spc="-10" dirty="0" smtClean="0">
                <a:latin typeface="Calibri"/>
                <a:cs typeface="Calibri"/>
              </a:rPr>
              <a:t> </a:t>
            </a:r>
          </a:p>
          <a:p>
            <a:pPr marL="12065">
              <a:lnSpc>
                <a:spcPct val="100000"/>
              </a:lnSpc>
              <a:spcBef>
                <a:spcPts val="1450"/>
              </a:spcBef>
              <a:tabLst>
                <a:tab pos="355600" algn="l"/>
                <a:tab pos="356235" algn="l"/>
              </a:tabLst>
            </a:pPr>
            <a:r>
              <a:rPr sz="2800" spc="-5" dirty="0" smtClean="0">
                <a:latin typeface="Calibri"/>
                <a:cs typeface="Calibri"/>
              </a:rPr>
              <a:t>of </a:t>
            </a:r>
            <a:r>
              <a:rPr sz="2800" dirty="0">
                <a:latin typeface="Calibri"/>
                <a:cs typeface="Calibri"/>
              </a:rPr>
              <a:t>120-160</a:t>
            </a:r>
            <a:r>
              <a:rPr sz="2800" spc="120" dirty="0">
                <a:latin typeface="Calibri"/>
                <a:cs typeface="Calibri"/>
              </a:rPr>
              <a:t> </a:t>
            </a:r>
            <a:r>
              <a:rPr sz="2800" spc="-15" dirty="0" smtClean="0">
                <a:latin typeface="Calibri"/>
                <a:cs typeface="Calibri"/>
              </a:rPr>
              <a:t>degree.</a:t>
            </a:r>
            <a:endParaRPr lang="en-IN" sz="2800" dirty="0">
              <a:latin typeface="Calibri"/>
              <a:cs typeface="Calibri"/>
            </a:endParaRPr>
          </a:p>
          <a:p>
            <a:pPr marL="469265" indent="-457200">
              <a:lnSpc>
                <a:spcPct val="100000"/>
              </a:lnSpc>
              <a:spcBef>
                <a:spcPts val="1450"/>
              </a:spcBef>
              <a:buFont typeface="Wingdings" pitchFamily="2" charset="2"/>
              <a:buChar char="ü"/>
              <a:tabLst>
                <a:tab pos="355600" algn="l"/>
                <a:tab pos="356235" algn="l"/>
              </a:tabLst>
            </a:pPr>
            <a:r>
              <a:rPr sz="2800" spc="-10" dirty="0" smtClean="0">
                <a:latin typeface="Calibri"/>
                <a:cs typeface="Calibri"/>
              </a:rPr>
              <a:t>irregularly </a:t>
            </a:r>
            <a:r>
              <a:rPr sz="2800" spc="-10" dirty="0">
                <a:latin typeface="Calibri"/>
                <a:cs typeface="Calibri"/>
              </a:rPr>
              <a:t>shaped uterus </a:t>
            </a:r>
            <a:r>
              <a:rPr sz="2800" spc="-5" dirty="0" smtClean="0">
                <a:latin typeface="Calibri"/>
                <a:cs typeface="Calibri"/>
              </a:rPr>
              <a:t>&amp;</a:t>
            </a:r>
            <a:endParaRPr lang="en-IN" sz="2800" spc="-5" dirty="0">
              <a:latin typeface="Calibri"/>
              <a:cs typeface="Calibri"/>
            </a:endParaRPr>
          </a:p>
          <a:p>
            <a:pPr marL="12065">
              <a:lnSpc>
                <a:spcPct val="100000"/>
              </a:lnSpc>
              <a:spcBef>
                <a:spcPts val="1450"/>
              </a:spcBef>
              <a:tabLst>
                <a:tab pos="355600" algn="l"/>
                <a:tab pos="356235" algn="l"/>
              </a:tabLst>
            </a:pPr>
            <a:r>
              <a:rPr sz="2800" spc="-20" dirty="0" smtClean="0">
                <a:latin typeface="Calibri"/>
                <a:cs typeface="Calibri"/>
              </a:rPr>
              <a:t>navigation </a:t>
            </a:r>
            <a:r>
              <a:rPr sz="2800" spc="-15" dirty="0">
                <a:latin typeface="Calibri"/>
                <a:cs typeface="Calibri"/>
              </a:rPr>
              <a:t>around  intrauterine</a:t>
            </a:r>
            <a:r>
              <a:rPr sz="2800" spc="10" dirty="0">
                <a:latin typeface="Calibri"/>
                <a:cs typeface="Calibri"/>
              </a:rPr>
              <a:t> </a:t>
            </a:r>
            <a:r>
              <a:rPr sz="2800" spc="-10" dirty="0">
                <a:latin typeface="Calibri"/>
                <a:cs typeface="Calibri"/>
              </a:rPr>
              <a:t>lesions.</a:t>
            </a:r>
            <a:endParaRPr sz="2800" dirty="0">
              <a:latin typeface="Calibri"/>
              <a:cs typeface="Calibri"/>
            </a:endParaRPr>
          </a:p>
        </p:txBody>
      </p:sp>
      <p:pic>
        <p:nvPicPr>
          <p:cNvPr id="1026" name="Picture 2" descr="Flexible hysteroscope of 3.1 mm total diameter | Downloa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219200"/>
            <a:ext cx="36576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861540"/>
            <a:ext cx="4258945" cy="2863850"/>
          </a:xfrm>
          <a:prstGeom prst="rect">
            <a:avLst/>
          </a:prstGeom>
        </p:spPr>
        <p:txBody>
          <a:bodyPr vert="horz" wrap="square" lIns="0" tIns="86995" rIns="0" bIns="0" rtlCol="0">
            <a:spAutoFit/>
          </a:bodyPr>
          <a:lstStyle/>
          <a:p>
            <a:pPr marL="469900" indent="-457200">
              <a:lnSpc>
                <a:spcPct val="100000"/>
              </a:lnSpc>
              <a:spcBef>
                <a:spcPts val="685"/>
              </a:spcBef>
              <a:buFont typeface="Arial" pitchFamily="34" charset="0"/>
              <a:buChar char="•"/>
            </a:pPr>
            <a:r>
              <a:rPr sz="3200" b="1" dirty="0">
                <a:solidFill>
                  <a:srgbClr val="000000"/>
                </a:solidFill>
                <a:latin typeface="Tahoma"/>
                <a:cs typeface="Tahoma"/>
              </a:rPr>
              <a:t>Light</a:t>
            </a:r>
            <a:r>
              <a:rPr sz="3200" b="1" spc="-30" dirty="0">
                <a:solidFill>
                  <a:srgbClr val="000000"/>
                </a:solidFill>
                <a:latin typeface="Tahoma"/>
                <a:cs typeface="Tahoma"/>
              </a:rPr>
              <a:t> </a:t>
            </a:r>
            <a:r>
              <a:rPr sz="3200" b="1" dirty="0">
                <a:solidFill>
                  <a:srgbClr val="000000"/>
                </a:solidFill>
                <a:latin typeface="Tahoma"/>
                <a:cs typeface="Tahoma"/>
              </a:rPr>
              <a:t>source</a:t>
            </a:r>
            <a:r>
              <a:rPr sz="3200" dirty="0">
                <a:solidFill>
                  <a:srgbClr val="000000"/>
                </a:solidFill>
                <a:latin typeface="Tahoma"/>
                <a:cs typeface="Tahoma"/>
              </a:rPr>
              <a:t>.</a:t>
            </a:r>
            <a:endParaRPr sz="3200" dirty="0">
              <a:latin typeface="Tahoma"/>
              <a:cs typeface="Tahoma"/>
            </a:endParaRPr>
          </a:p>
          <a:p>
            <a:pPr marL="622300" marR="5080" indent="-518795">
              <a:lnSpc>
                <a:spcPct val="100400"/>
              </a:lnSpc>
              <a:spcBef>
                <a:spcPts val="575"/>
              </a:spcBef>
            </a:pPr>
            <a:r>
              <a:rPr sz="3200" spc="-10" dirty="0">
                <a:solidFill>
                  <a:srgbClr val="000000"/>
                </a:solidFill>
              </a:rPr>
              <a:t>-</a:t>
            </a:r>
            <a:r>
              <a:rPr sz="2800" spc="-10" dirty="0">
                <a:solidFill>
                  <a:srgbClr val="000000"/>
                </a:solidFill>
              </a:rPr>
              <a:t>halogen </a:t>
            </a:r>
            <a:r>
              <a:rPr sz="2800" spc="-5" dirty="0">
                <a:solidFill>
                  <a:srgbClr val="000000"/>
                </a:solidFill>
              </a:rPr>
              <a:t>and </a:t>
            </a:r>
            <a:r>
              <a:rPr sz="2800" spc="-15" dirty="0">
                <a:solidFill>
                  <a:srgbClr val="000000"/>
                </a:solidFill>
              </a:rPr>
              <a:t>xenon; </a:t>
            </a:r>
            <a:r>
              <a:rPr sz="2800" spc="-20" dirty="0">
                <a:solidFill>
                  <a:srgbClr val="000000"/>
                </a:solidFill>
              </a:rPr>
              <a:t>xenon  generator </a:t>
            </a:r>
            <a:r>
              <a:rPr sz="2800" spc="-15" dirty="0">
                <a:solidFill>
                  <a:srgbClr val="000000"/>
                </a:solidFill>
              </a:rPr>
              <a:t>provides </a:t>
            </a:r>
            <a:r>
              <a:rPr sz="2800" spc="-10" dirty="0">
                <a:solidFill>
                  <a:srgbClr val="000000"/>
                </a:solidFill>
              </a:rPr>
              <a:t>white  light, </a:t>
            </a:r>
            <a:r>
              <a:rPr sz="2800" spc="-5" dirty="0">
                <a:solidFill>
                  <a:srgbClr val="000000"/>
                </a:solidFill>
              </a:rPr>
              <a:t>which </a:t>
            </a:r>
            <a:r>
              <a:rPr sz="2800" spc="-10" dirty="0">
                <a:solidFill>
                  <a:srgbClr val="000000"/>
                </a:solidFill>
              </a:rPr>
              <a:t>gives </a:t>
            </a:r>
            <a:r>
              <a:rPr sz="2800" spc="-5" dirty="0">
                <a:solidFill>
                  <a:srgbClr val="000000"/>
                </a:solidFill>
              </a:rPr>
              <a:t>a  </a:t>
            </a:r>
            <a:r>
              <a:rPr sz="2800" spc="-10" dirty="0">
                <a:solidFill>
                  <a:srgbClr val="000000"/>
                </a:solidFill>
              </a:rPr>
              <a:t>superior color </a:t>
            </a:r>
            <a:r>
              <a:rPr sz="2800" spc="-5" dirty="0">
                <a:solidFill>
                  <a:srgbClr val="000000"/>
                </a:solidFill>
              </a:rPr>
              <a:t>and  </a:t>
            </a:r>
            <a:r>
              <a:rPr sz="2800" spc="-30" dirty="0">
                <a:solidFill>
                  <a:srgbClr val="000000"/>
                </a:solidFill>
              </a:rPr>
              <a:t>intensity.</a:t>
            </a:r>
            <a:endParaRPr sz="2800" dirty="0"/>
          </a:p>
        </p:txBody>
      </p:sp>
      <p:sp>
        <p:nvSpPr>
          <p:cNvPr id="3" name="object 3"/>
          <p:cNvSpPr/>
          <p:nvPr/>
        </p:nvSpPr>
        <p:spPr>
          <a:xfrm>
            <a:off x="5650991" y="1917192"/>
            <a:ext cx="3383279" cy="37124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15000" y="1981200"/>
            <a:ext cx="3200400" cy="352958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695950" y="1962150"/>
            <a:ext cx="3238500" cy="3568065"/>
          </a:xfrm>
          <a:custGeom>
            <a:avLst/>
            <a:gdLst/>
            <a:ahLst/>
            <a:cxnLst/>
            <a:rect l="l" t="t" r="r" b="b"/>
            <a:pathLst>
              <a:path w="3238500" h="3568065">
                <a:moveTo>
                  <a:pt x="0" y="3567684"/>
                </a:moveTo>
                <a:lnTo>
                  <a:pt x="3238500" y="3567684"/>
                </a:lnTo>
                <a:lnTo>
                  <a:pt x="3238500" y="0"/>
                </a:lnTo>
                <a:lnTo>
                  <a:pt x="0" y="0"/>
                </a:lnTo>
                <a:lnTo>
                  <a:pt x="0" y="3567684"/>
                </a:lnTo>
                <a:close/>
              </a:path>
            </a:pathLst>
          </a:custGeom>
          <a:ln w="38100">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581352"/>
            <a:ext cx="5560060" cy="505908"/>
          </a:xfrm>
          <a:prstGeom prst="rect">
            <a:avLst/>
          </a:prstGeom>
        </p:spPr>
        <p:txBody>
          <a:bodyPr vert="horz" wrap="square" lIns="0" tIns="13335" rIns="0" bIns="0" rtlCol="0">
            <a:spAutoFit/>
          </a:bodyPr>
          <a:lstStyle/>
          <a:p>
            <a:pPr marL="469900" indent="-457200">
              <a:lnSpc>
                <a:spcPct val="100000"/>
              </a:lnSpc>
              <a:spcBef>
                <a:spcPts val="105"/>
              </a:spcBef>
              <a:buFont typeface="Arial" pitchFamily="34" charset="0"/>
              <a:buChar char="•"/>
            </a:pPr>
            <a:r>
              <a:rPr sz="3200" b="1" spc="-10" dirty="0">
                <a:solidFill>
                  <a:srgbClr val="000000"/>
                </a:solidFill>
                <a:latin typeface="Tahoma"/>
                <a:cs typeface="Tahoma"/>
              </a:rPr>
              <a:t>Camera</a:t>
            </a:r>
            <a:r>
              <a:rPr sz="3200" b="1" spc="-70" dirty="0">
                <a:solidFill>
                  <a:srgbClr val="000000"/>
                </a:solidFill>
                <a:latin typeface="Tahoma"/>
                <a:cs typeface="Tahoma"/>
              </a:rPr>
              <a:t> </a:t>
            </a:r>
            <a:r>
              <a:rPr sz="3200" b="1" spc="-5" dirty="0">
                <a:solidFill>
                  <a:srgbClr val="000000"/>
                </a:solidFill>
                <a:latin typeface="Tahoma"/>
                <a:cs typeface="Tahoma"/>
              </a:rPr>
              <a:t>Equipment</a:t>
            </a:r>
            <a:endParaRPr sz="3200" b="1" dirty="0">
              <a:latin typeface="Tahoma"/>
              <a:cs typeface="Tahoma"/>
            </a:endParaRPr>
          </a:p>
        </p:txBody>
      </p:sp>
      <p:sp>
        <p:nvSpPr>
          <p:cNvPr id="3" name="object 3"/>
          <p:cNvSpPr/>
          <p:nvPr/>
        </p:nvSpPr>
        <p:spPr>
          <a:xfrm>
            <a:off x="1155191" y="2983992"/>
            <a:ext cx="3102864" cy="237134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219200" y="3048000"/>
            <a:ext cx="2919983" cy="218846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200150" y="3028950"/>
            <a:ext cx="2958465" cy="2226945"/>
          </a:xfrm>
          <a:custGeom>
            <a:avLst/>
            <a:gdLst/>
            <a:ahLst/>
            <a:cxnLst/>
            <a:rect l="l" t="t" r="r" b="b"/>
            <a:pathLst>
              <a:path w="2958465" h="2226945">
                <a:moveTo>
                  <a:pt x="0" y="2226564"/>
                </a:moveTo>
                <a:lnTo>
                  <a:pt x="2958083" y="2226564"/>
                </a:lnTo>
                <a:lnTo>
                  <a:pt x="2958083" y="0"/>
                </a:lnTo>
                <a:lnTo>
                  <a:pt x="0" y="0"/>
                </a:lnTo>
                <a:lnTo>
                  <a:pt x="0" y="2226564"/>
                </a:lnTo>
                <a:close/>
              </a:path>
            </a:pathLst>
          </a:custGeom>
          <a:ln w="38100">
            <a:solidFill>
              <a:srgbClr val="000000"/>
            </a:solidFill>
          </a:ln>
        </p:spPr>
        <p:txBody>
          <a:bodyPr wrap="square" lIns="0" tIns="0" rIns="0" bIns="0" rtlCol="0"/>
          <a:lstStyle/>
          <a:p>
            <a:endParaRPr/>
          </a:p>
        </p:txBody>
      </p:sp>
      <p:sp>
        <p:nvSpPr>
          <p:cNvPr id="6" name="object 6"/>
          <p:cNvSpPr/>
          <p:nvPr/>
        </p:nvSpPr>
        <p:spPr>
          <a:xfrm>
            <a:off x="5269991" y="2983992"/>
            <a:ext cx="3102864" cy="237134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334000" y="3048000"/>
            <a:ext cx="2919983" cy="218846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5314950" y="3028950"/>
            <a:ext cx="2958465" cy="2226945"/>
          </a:xfrm>
          <a:custGeom>
            <a:avLst/>
            <a:gdLst/>
            <a:ahLst/>
            <a:cxnLst/>
            <a:rect l="l" t="t" r="r" b="b"/>
            <a:pathLst>
              <a:path w="2958465" h="2226945">
                <a:moveTo>
                  <a:pt x="0" y="2226564"/>
                </a:moveTo>
                <a:lnTo>
                  <a:pt x="2958083" y="2226564"/>
                </a:lnTo>
                <a:lnTo>
                  <a:pt x="2958083" y="0"/>
                </a:lnTo>
                <a:lnTo>
                  <a:pt x="0" y="0"/>
                </a:lnTo>
                <a:lnTo>
                  <a:pt x="0" y="2226564"/>
                </a:lnTo>
                <a:close/>
              </a:path>
            </a:pathLst>
          </a:custGeom>
          <a:ln w="38100">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0343" y="685800"/>
            <a:ext cx="7890257" cy="5343770"/>
          </a:xfrm>
          <a:prstGeom prst="rect">
            <a:avLst/>
          </a:prstGeom>
        </p:spPr>
        <p:txBody>
          <a:bodyPr vert="horz" wrap="square" lIns="0" tIns="110489" rIns="0" bIns="0" rtlCol="0">
            <a:spAutoFit/>
          </a:bodyPr>
          <a:lstStyle/>
          <a:p>
            <a:pPr marL="469900" indent="-457200">
              <a:lnSpc>
                <a:spcPct val="100000"/>
              </a:lnSpc>
              <a:spcBef>
                <a:spcPts val="869"/>
              </a:spcBef>
              <a:buFont typeface="Arial" pitchFamily="34" charset="0"/>
              <a:buChar char="•"/>
              <a:tabLst>
                <a:tab pos="1951355" algn="l"/>
              </a:tabLst>
            </a:pPr>
            <a:r>
              <a:rPr sz="3200" b="1" spc="-5" dirty="0" smtClean="0">
                <a:latin typeface="Calibri"/>
                <a:cs typeface="Calibri"/>
              </a:rPr>
              <a:t>Diagnostic</a:t>
            </a:r>
            <a:r>
              <a:rPr lang="en-IN" sz="3200" b="1" spc="-5" dirty="0" smtClean="0">
                <a:latin typeface="Calibri"/>
                <a:cs typeface="Calibri"/>
              </a:rPr>
              <a:t> </a:t>
            </a:r>
            <a:r>
              <a:rPr sz="3200" b="1" dirty="0" smtClean="0">
                <a:latin typeface="Calibri"/>
                <a:cs typeface="Calibri"/>
              </a:rPr>
              <a:t>sheaths</a:t>
            </a:r>
            <a:endParaRPr sz="3200" dirty="0">
              <a:latin typeface="Calibri"/>
              <a:cs typeface="Calibri"/>
            </a:endParaRPr>
          </a:p>
          <a:p>
            <a:pPr marL="657225">
              <a:lnSpc>
                <a:spcPct val="150000"/>
              </a:lnSpc>
              <a:spcBef>
                <a:spcPts val="770"/>
              </a:spcBef>
            </a:pPr>
            <a:r>
              <a:rPr sz="3200" spc="-15" dirty="0">
                <a:latin typeface="Calibri"/>
                <a:cs typeface="Calibri"/>
              </a:rPr>
              <a:t>-to </a:t>
            </a:r>
            <a:r>
              <a:rPr sz="3200" spc="-10" dirty="0">
                <a:latin typeface="Calibri"/>
                <a:cs typeface="Calibri"/>
              </a:rPr>
              <a:t>deliver </a:t>
            </a:r>
            <a:r>
              <a:rPr sz="3200" spc="-5" dirty="0">
                <a:latin typeface="Calibri"/>
                <a:cs typeface="Calibri"/>
              </a:rPr>
              <a:t>the </a:t>
            </a:r>
            <a:r>
              <a:rPr sz="3200" spc="-15" dirty="0">
                <a:latin typeface="Calibri"/>
                <a:cs typeface="Calibri"/>
              </a:rPr>
              <a:t>distention</a:t>
            </a:r>
            <a:r>
              <a:rPr sz="3200" spc="45" dirty="0">
                <a:latin typeface="Calibri"/>
                <a:cs typeface="Calibri"/>
              </a:rPr>
              <a:t> </a:t>
            </a:r>
            <a:r>
              <a:rPr sz="3200" dirty="0">
                <a:latin typeface="Calibri"/>
                <a:cs typeface="Calibri"/>
              </a:rPr>
              <a:t>media</a:t>
            </a:r>
          </a:p>
          <a:p>
            <a:pPr marL="657225">
              <a:lnSpc>
                <a:spcPct val="150000"/>
              </a:lnSpc>
              <a:spcBef>
                <a:spcPts val="770"/>
              </a:spcBef>
            </a:pPr>
            <a:r>
              <a:rPr sz="3200" spc="-5" dirty="0">
                <a:latin typeface="Calibri"/>
                <a:cs typeface="Calibri"/>
              </a:rPr>
              <a:t>-fit </a:t>
            </a:r>
            <a:r>
              <a:rPr sz="3200" spc="-10" dirty="0">
                <a:latin typeface="Calibri"/>
                <a:cs typeface="Calibri"/>
              </a:rPr>
              <a:t>by </a:t>
            </a:r>
            <a:r>
              <a:rPr sz="3200" dirty="0">
                <a:latin typeface="Calibri"/>
                <a:cs typeface="Calibri"/>
              </a:rPr>
              <a:t>means of a </a:t>
            </a:r>
            <a:r>
              <a:rPr sz="3200" spc="-15" dirty="0">
                <a:latin typeface="Calibri"/>
                <a:cs typeface="Calibri"/>
              </a:rPr>
              <a:t>watertight </a:t>
            </a:r>
            <a:r>
              <a:rPr sz="3200" spc="-5" dirty="0">
                <a:latin typeface="Calibri"/>
                <a:cs typeface="Calibri"/>
              </a:rPr>
              <a:t>seal</a:t>
            </a:r>
            <a:r>
              <a:rPr sz="3200" spc="-15" dirty="0">
                <a:latin typeface="Calibri"/>
                <a:cs typeface="Calibri"/>
              </a:rPr>
              <a:t> </a:t>
            </a:r>
            <a:r>
              <a:rPr sz="3200" dirty="0" smtClean="0">
                <a:latin typeface="Calibri"/>
                <a:cs typeface="Calibri"/>
              </a:rPr>
              <a:t>lock </a:t>
            </a:r>
            <a:endParaRPr lang="en-IN" sz="3200" dirty="0" smtClean="0">
              <a:latin typeface="Calibri"/>
              <a:cs typeface="Calibri"/>
            </a:endParaRPr>
          </a:p>
          <a:p>
            <a:pPr marL="657225">
              <a:lnSpc>
                <a:spcPct val="150000"/>
              </a:lnSpc>
              <a:spcBef>
                <a:spcPts val="770"/>
              </a:spcBef>
            </a:pPr>
            <a:r>
              <a:rPr lang="en-IN" sz="3200" dirty="0" smtClean="0">
                <a:latin typeface="Calibri"/>
                <a:cs typeface="Calibri"/>
              </a:rPr>
              <a:t>- </a:t>
            </a:r>
            <a:r>
              <a:rPr sz="3200" dirty="0" smtClean="0">
                <a:latin typeface="Calibri"/>
                <a:cs typeface="Calibri"/>
              </a:rPr>
              <a:t>4 </a:t>
            </a:r>
            <a:r>
              <a:rPr sz="3200" spc="-20" dirty="0">
                <a:latin typeface="Calibri"/>
                <a:cs typeface="Calibri"/>
              </a:rPr>
              <a:t>to </a:t>
            </a:r>
            <a:r>
              <a:rPr sz="3200" dirty="0">
                <a:latin typeface="Calibri"/>
                <a:cs typeface="Calibri"/>
              </a:rPr>
              <a:t>5 </a:t>
            </a:r>
            <a:r>
              <a:rPr sz="3200" spc="5" dirty="0">
                <a:latin typeface="Calibri"/>
                <a:cs typeface="Calibri"/>
              </a:rPr>
              <a:t>mm</a:t>
            </a:r>
            <a:r>
              <a:rPr sz="3200" spc="20" dirty="0">
                <a:latin typeface="Calibri"/>
                <a:cs typeface="Calibri"/>
              </a:rPr>
              <a:t> </a:t>
            </a:r>
            <a:r>
              <a:rPr sz="3200" dirty="0">
                <a:latin typeface="Calibri"/>
                <a:cs typeface="Calibri"/>
              </a:rPr>
              <a:t>in</a:t>
            </a:r>
            <a:r>
              <a:rPr sz="3200" spc="20" dirty="0">
                <a:latin typeface="Calibri"/>
                <a:cs typeface="Calibri"/>
              </a:rPr>
              <a:t> </a:t>
            </a:r>
            <a:r>
              <a:rPr sz="3200" spc="-40" dirty="0" smtClean="0">
                <a:latin typeface="Calibri"/>
                <a:cs typeface="Calibri"/>
              </a:rPr>
              <a:t>diameter,</a:t>
            </a:r>
            <a:r>
              <a:rPr lang="en-IN" sz="3200" spc="-40" dirty="0" smtClean="0">
                <a:latin typeface="Calibri"/>
                <a:cs typeface="Calibri"/>
              </a:rPr>
              <a:t> </a:t>
            </a:r>
            <a:r>
              <a:rPr sz="3200" spc="-5" dirty="0" smtClean="0">
                <a:latin typeface="Calibri"/>
                <a:cs typeface="Calibri"/>
              </a:rPr>
              <a:t>with </a:t>
            </a:r>
            <a:r>
              <a:rPr sz="3200" dirty="0">
                <a:latin typeface="Calibri"/>
                <a:cs typeface="Calibri"/>
              </a:rPr>
              <a:t>a 1 </a:t>
            </a:r>
            <a:r>
              <a:rPr sz="3200" spc="5" dirty="0">
                <a:latin typeface="Calibri"/>
                <a:cs typeface="Calibri"/>
              </a:rPr>
              <a:t>mm  </a:t>
            </a:r>
            <a:r>
              <a:rPr sz="3200" spc="-10" dirty="0">
                <a:latin typeface="Calibri"/>
                <a:cs typeface="Calibri"/>
              </a:rPr>
              <a:t>clearance between </a:t>
            </a:r>
            <a:r>
              <a:rPr sz="3200" dirty="0">
                <a:latin typeface="Calibri"/>
                <a:cs typeface="Calibri"/>
              </a:rPr>
              <a:t>the inner </a:t>
            </a:r>
            <a:r>
              <a:rPr sz="3200" spc="-10" dirty="0">
                <a:latin typeface="Calibri"/>
                <a:cs typeface="Calibri"/>
              </a:rPr>
              <a:t>wall </a:t>
            </a:r>
            <a:r>
              <a:rPr sz="3200" dirty="0">
                <a:latin typeface="Calibri"/>
                <a:cs typeface="Calibri"/>
              </a:rPr>
              <a:t>and the  </a:t>
            </a:r>
            <a:r>
              <a:rPr sz="3200" spc="-10" dirty="0">
                <a:latin typeface="Calibri"/>
                <a:cs typeface="Calibri"/>
              </a:rPr>
              <a:t>telescope, through </a:t>
            </a:r>
            <a:r>
              <a:rPr sz="3200" dirty="0">
                <a:latin typeface="Calibri"/>
                <a:cs typeface="Calibri"/>
              </a:rPr>
              <a:t>which the </a:t>
            </a:r>
            <a:r>
              <a:rPr sz="3200" spc="-15" dirty="0">
                <a:latin typeface="Calibri"/>
                <a:cs typeface="Calibri"/>
              </a:rPr>
              <a:t>distention  </a:t>
            </a:r>
            <a:r>
              <a:rPr sz="3200" dirty="0">
                <a:latin typeface="Calibri"/>
                <a:cs typeface="Calibri"/>
              </a:rPr>
              <a:t>media is</a:t>
            </a:r>
            <a:r>
              <a:rPr sz="3200" spc="-5" dirty="0">
                <a:latin typeface="Calibri"/>
                <a:cs typeface="Calibri"/>
              </a:rPr>
              <a:t> </a:t>
            </a:r>
            <a:r>
              <a:rPr sz="3200" spc="-15" dirty="0">
                <a:latin typeface="Calibri"/>
                <a:cs typeface="Calibri"/>
              </a:rPr>
              <a:t>transmitted.</a:t>
            </a:r>
            <a:endParaRPr sz="3200" dirty="0">
              <a:latin typeface="Calibri"/>
              <a:cs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09941"/>
            <a:ext cx="7536180" cy="2757805"/>
          </a:xfrm>
          <a:prstGeom prst="rect">
            <a:avLst/>
          </a:prstGeom>
        </p:spPr>
        <p:txBody>
          <a:bodyPr vert="horz" wrap="square" lIns="0" tIns="110489" rIns="0" bIns="0" rtlCol="0">
            <a:spAutoFit/>
          </a:bodyPr>
          <a:lstStyle/>
          <a:p>
            <a:pPr marL="355600" indent="-343535">
              <a:lnSpc>
                <a:spcPct val="100000"/>
              </a:lnSpc>
              <a:spcBef>
                <a:spcPts val="869"/>
              </a:spcBef>
              <a:buFont typeface="Arial"/>
              <a:buChar char="•"/>
              <a:tabLst>
                <a:tab pos="355600" algn="l"/>
                <a:tab pos="356235" algn="l"/>
              </a:tabLst>
            </a:pPr>
            <a:r>
              <a:rPr sz="3200" b="1" spc="-15" dirty="0">
                <a:latin typeface="Calibri"/>
                <a:cs typeface="Calibri"/>
              </a:rPr>
              <a:t>Operative</a:t>
            </a:r>
            <a:r>
              <a:rPr sz="3200" b="1" spc="-40" dirty="0">
                <a:latin typeface="Calibri"/>
                <a:cs typeface="Calibri"/>
              </a:rPr>
              <a:t> </a:t>
            </a:r>
            <a:r>
              <a:rPr sz="3200" b="1" spc="-5" dirty="0">
                <a:latin typeface="Calibri"/>
                <a:cs typeface="Calibri"/>
              </a:rPr>
              <a:t>sheaths</a:t>
            </a:r>
            <a:endParaRPr sz="3200">
              <a:latin typeface="Calibri"/>
              <a:cs typeface="Calibri"/>
            </a:endParaRPr>
          </a:p>
          <a:p>
            <a:pPr marL="196850">
              <a:lnSpc>
                <a:spcPct val="100000"/>
              </a:lnSpc>
              <a:spcBef>
                <a:spcPts val="770"/>
              </a:spcBef>
            </a:pPr>
            <a:r>
              <a:rPr sz="3200" dirty="0">
                <a:latin typeface="Calibri"/>
                <a:cs typeface="Calibri"/>
              </a:rPr>
              <a:t>- </a:t>
            </a:r>
            <a:r>
              <a:rPr sz="3200" spc="-15" dirty="0">
                <a:latin typeface="Calibri"/>
                <a:cs typeface="Calibri"/>
              </a:rPr>
              <a:t>larger </a:t>
            </a:r>
            <a:r>
              <a:rPr sz="3200" spc="-10" dirty="0">
                <a:latin typeface="Calibri"/>
                <a:cs typeface="Calibri"/>
              </a:rPr>
              <a:t>diameter </a:t>
            </a:r>
            <a:r>
              <a:rPr sz="3200" dirty="0">
                <a:latin typeface="Calibri"/>
                <a:cs typeface="Calibri"/>
              </a:rPr>
              <a:t>- 7 </a:t>
            </a:r>
            <a:r>
              <a:rPr sz="3200" spc="-20" dirty="0">
                <a:latin typeface="Calibri"/>
                <a:cs typeface="Calibri"/>
              </a:rPr>
              <a:t>to</a:t>
            </a:r>
            <a:r>
              <a:rPr sz="3200" spc="10" dirty="0">
                <a:latin typeface="Calibri"/>
                <a:cs typeface="Calibri"/>
              </a:rPr>
              <a:t> </a:t>
            </a:r>
            <a:r>
              <a:rPr sz="3200" dirty="0">
                <a:latin typeface="Calibri"/>
                <a:cs typeface="Calibri"/>
              </a:rPr>
              <a:t>10</a:t>
            </a:r>
            <a:endParaRPr sz="3200">
              <a:latin typeface="Calibri"/>
              <a:cs typeface="Calibri"/>
            </a:endParaRPr>
          </a:p>
          <a:p>
            <a:pPr marL="355600" marR="5080" indent="-67310">
              <a:lnSpc>
                <a:spcPct val="100000"/>
              </a:lnSpc>
              <a:spcBef>
                <a:spcPts val="770"/>
              </a:spcBef>
            </a:pPr>
            <a:r>
              <a:rPr sz="3200" dirty="0">
                <a:latin typeface="Calibri"/>
                <a:cs typeface="Calibri"/>
              </a:rPr>
              <a:t>- </a:t>
            </a:r>
            <a:r>
              <a:rPr sz="3200" spc="-10" dirty="0">
                <a:latin typeface="Calibri"/>
                <a:cs typeface="Calibri"/>
              </a:rPr>
              <a:t>allows </a:t>
            </a:r>
            <a:r>
              <a:rPr sz="3200" spc="-5" dirty="0">
                <a:latin typeface="Calibri"/>
                <a:cs typeface="Calibri"/>
              </a:rPr>
              <a:t>space </a:t>
            </a:r>
            <a:r>
              <a:rPr sz="3200" spc="-30" dirty="0">
                <a:latin typeface="Calibri"/>
                <a:cs typeface="Calibri"/>
              </a:rPr>
              <a:t>for </a:t>
            </a:r>
            <a:r>
              <a:rPr sz="3200" spc="-10" dirty="0">
                <a:latin typeface="Calibri"/>
                <a:cs typeface="Calibri"/>
              </a:rPr>
              <a:t>instillation </a:t>
            </a:r>
            <a:r>
              <a:rPr sz="3200" spc="-5" dirty="0">
                <a:latin typeface="Calibri"/>
                <a:cs typeface="Calibri"/>
              </a:rPr>
              <a:t>of medium, </a:t>
            </a:r>
            <a:r>
              <a:rPr sz="3200" spc="-30" dirty="0">
                <a:latin typeface="Calibri"/>
                <a:cs typeface="Calibri"/>
              </a:rPr>
              <a:t>for  </a:t>
            </a:r>
            <a:r>
              <a:rPr sz="3200" dirty="0">
                <a:latin typeface="Calibri"/>
                <a:cs typeface="Calibri"/>
              </a:rPr>
              <a:t>the </a:t>
            </a:r>
            <a:r>
              <a:rPr sz="3200" spc="-10" dirty="0">
                <a:latin typeface="Calibri"/>
                <a:cs typeface="Calibri"/>
              </a:rPr>
              <a:t>telescope, </a:t>
            </a:r>
            <a:r>
              <a:rPr sz="3200" dirty="0">
                <a:latin typeface="Calibri"/>
                <a:cs typeface="Calibri"/>
              </a:rPr>
              <a:t>and </a:t>
            </a:r>
            <a:r>
              <a:rPr sz="3200" spc="-30" dirty="0">
                <a:latin typeface="Calibri"/>
                <a:cs typeface="Calibri"/>
              </a:rPr>
              <a:t>for </a:t>
            </a:r>
            <a:r>
              <a:rPr sz="3200" spc="-5" dirty="0">
                <a:latin typeface="Calibri"/>
                <a:cs typeface="Calibri"/>
              </a:rPr>
              <a:t>the </a:t>
            </a:r>
            <a:r>
              <a:rPr sz="3200" dirty="0">
                <a:latin typeface="Calibri"/>
                <a:cs typeface="Calibri"/>
              </a:rPr>
              <a:t>insertion </a:t>
            </a:r>
            <a:r>
              <a:rPr sz="3200" spc="-5" dirty="0">
                <a:latin typeface="Calibri"/>
                <a:cs typeface="Calibri"/>
              </a:rPr>
              <a:t>of  </a:t>
            </a:r>
            <a:r>
              <a:rPr sz="3200" spc="-15" dirty="0">
                <a:latin typeface="Calibri"/>
                <a:cs typeface="Calibri"/>
              </a:rPr>
              <a:t>operating</a:t>
            </a:r>
            <a:r>
              <a:rPr sz="3200" spc="-10" dirty="0">
                <a:latin typeface="Calibri"/>
                <a:cs typeface="Calibri"/>
              </a:rPr>
              <a:t> </a:t>
            </a:r>
            <a:r>
              <a:rPr sz="3200" spc="-5" dirty="0">
                <a:latin typeface="Calibri"/>
                <a:cs typeface="Calibri"/>
              </a:rPr>
              <a:t>devices.</a:t>
            </a:r>
            <a:endParaRPr sz="3200">
              <a:latin typeface="Calibri"/>
              <a:cs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542899"/>
            <a:ext cx="4263390" cy="1260600"/>
          </a:xfrm>
          <a:prstGeom prst="rect">
            <a:avLst/>
          </a:prstGeom>
        </p:spPr>
        <p:txBody>
          <a:bodyPr vert="horz" wrap="square" lIns="0" tIns="52069" rIns="0" bIns="0" rtlCol="0">
            <a:spAutoFit/>
          </a:bodyPr>
          <a:lstStyle/>
          <a:p>
            <a:pPr marL="355600" indent="-343535">
              <a:lnSpc>
                <a:spcPct val="100000"/>
              </a:lnSpc>
              <a:spcBef>
                <a:spcPts val="409"/>
              </a:spcBef>
              <a:buFont typeface="Arial"/>
              <a:buChar char="•"/>
              <a:tabLst>
                <a:tab pos="355600" algn="l"/>
                <a:tab pos="356235" algn="l"/>
              </a:tabLst>
            </a:pPr>
            <a:r>
              <a:rPr sz="2600" b="1" spc="-10" dirty="0">
                <a:latin typeface="Calibri"/>
                <a:cs typeface="Calibri"/>
              </a:rPr>
              <a:t>Resectoscope</a:t>
            </a:r>
            <a:endParaRPr sz="2600" dirty="0">
              <a:latin typeface="Calibri"/>
              <a:cs typeface="Calibri"/>
            </a:endParaRPr>
          </a:p>
          <a:p>
            <a:pPr marL="355600" marR="5080" indent="-119380">
              <a:lnSpc>
                <a:spcPts val="2810"/>
              </a:lnSpc>
              <a:spcBef>
                <a:spcPts val="665"/>
              </a:spcBef>
            </a:pPr>
            <a:r>
              <a:rPr sz="2600" spc="-5" dirty="0">
                <a:latin typeface="Calibri"/>
                <a:cs typeface="Calibri"/>
              </a:rPr>
              <a:t>-three basic electrodes: </a:t>
            </a:r>
            <a:r>
              <a:rPr sz="2600" dirty="0">
                <a:latin typeface="Calibri"/>
                <a:cs typeface="Calibri"/>
              </a:rPr>
              <a:t>a</a:t>
            </a:r>
            <a:r>
              <a:rPr sz="2600" spc="-105" dirty="0">
                <a:latin typeface="Calibri"/>
                <a:cs typeface="Calibri"/>
              </a:rPr>
              <a:t> </a:t>
            </a:r>
            <a:r>
              <a:rPr sz="2600" spc="-5" dirty="0">
                <a:latin typeface="Calibri"/>
                <a:cs typeface="Calibri"/>
              </a:rPr>
              <a:t>ball,  barrel, </a:t>
            </a:r>
            <a:r>
              <a:rPr sz="2600" dirty="0">
                <a:latin typeface="Calibri"/>
                <a:cs typeface="Calibri"/>
              </a:rPr>
              <a:t>and a </a:t>
            </a:r>
            <a:r>
              <a:rPr sz="2600" spc="-5" dirty="0">
                <a:latin typeface="Calibri"/>
                <a:cs typeface="Calibri"/>
              </a:rPr>
              <a:t>cutting</a:t>
            </a:r>
            <a:r>
              <a:rPr sz="2600" spc="-60" dirty="0">
                <a:latin typeface="Calibri"/>
                <a:cs typeface="Calibri"/>
              </a:rPr>
              <a:t> </a:t>
            </a:r>
            <a:r>
              <a:rPr sz="2600" dirty="0">
                <a:latin typeface="Calibri"/>
                <a:cs typeface="Calibri"/>
              </a:rPr>
              <a:t>loop</a:t>
            </a:r>
            <a:r>
              <a:rPr sz="2600" dirty="0" smtClean="0">
                <a:latin typeface="Calibri"/>
                <a:cs typeface="Calibri"/>
              </a:rPr>
              <a:t>.</a:t>
            </a:r>
            <a:endParaRPr sz="2600" dirty="0">
              <a:latin typeface="Calibri"/>
              <a:cs typeface="Calibri"/>
            </a:endParaRPr>
          </a:p>
        </p:txBody>
      </p:sp>
      <p:pic>
        <p:nvPicPr>
          <p:cNvPr id="1026" name="Picture 2" descr="Princess resectoscope - Richard Wol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133600"/>
            <a:ext cx="6630987" cy="37299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4572000" cy="4080476"/>
          </a:xfrm>
          <a:prstGeom prst="rect">
            <a:avLst/>
          </a:prstGeom>
        </p:spPr>
        <p:txBody>
          <a:bodyPr>
            <a:spAutoFit/>
          </a:bodyPr>
          <a:lstStyle/>
          <a:p>
            <a:pPr marL="355600" indent="-343535">
              <a:lnSpc>
                <a:spcPct val="100000"/>
              </a:lnSpc>
              <a:spcBef>
                <a:spcPts val="270"/>
              </a:spcBef>
              <a:buFont typeface="Arial"/>
              <a:buChar char="•"/>
              <a:tabLst>
                <a:tab pos="355600" algn="l"/>
                <a:tab pos="356235" algn="l"/>
              </a:tabLst>
            </a:pPr>
            <a:r>
              <a:rPr lang="en-IN" sz="2800" b="1" dirty="0">
                <a:cs typeface="Calibri"/>
              </a:rPr>
              <a:t>Accessory</a:t>
            </a:r>
            <a:r>
              <a:rPr lang="en-IN" sz="2800" b="1" spc="-55" dirty="0">
                <a:cs typeface="Calibri"/>
              </a:rPr>
              <a:t> </a:t>
            </a:r>
            <a:r>
              <a:rPr lang="en-IN" sz="2800" b="1" spc="-10" dirty="0">
                <a:cs typeface="Calibri"/>
              </a:rPr>
              <a:t>instruments</a:t>
            </a:r>
            <a:endParaRPr lang="en-IN" sz="2800" dirty="0">
              <a:cs typeface="Calibri"/>
            </a:endParaRPr>
          </a:p>
          <a:p>
            <a:pPr marL="355600" marR="139065" indent="-194310">
              <a:lnSpc>
                <a:spcPts val="2810"/>
              </a:lnSpc>
              <a:spcBef>
                <a:spcPts val="665"/>
              </a:spcBef>
            </a:pPr>
            <a:r>
              <a:rPr lang="en-IN" sz="2800" dirty="0">
                <a:cs typeface="Calibri"/>
              </a:rPr>
              <a:t>- </a:t>
            </a:r>
            <a:r>
              <a:rPr lang="en-IN" sz="2800" spc="-15" dirty="0">
                <a:cs typeface="Calibri"/>
              </a:rPr>
              <a:t>alligator </a:t>
            </a:r>
            <a:r>
              <a:rPr lang="en-IN" sz="2800" spc="-5" dirty="0">
                <a:cs typeface="Calibri"/>
              </a:rPr>
              <a:t>grasping </a:t>
            </a:r>
            <a:r>
              <a:rPr lang="en-IN" sz="2800" spc="-15" dirty="0">
                <a:cs typeface="Calibri"/>
              </a:rPr>
              <a:t>forceps,  biopsy forceps, </a:t>
            </a:r>
            <a:r>
              <a:rPr lang="en-IN" sz="2800" dirty="0">
                <a:cs typeface="Calibri"/>
              </a:rPr>
              <a:t>and </a:t>
            </a:r>
            <a:r>
              <a:rPr lang="en-IN" sz="2800" spc="-10" dirty="0">
                <a:cs typeface="Calibri"/>
              </a:rPr>
              <a:t>scissors,  </a:t>
            </a:r>
            <a:r>
              <a:rPr lang="en-IN" sz="2800" spc="-10" dirty="0" err="1">
                <a:cs typeface="Calibri"/>
              </a:rPr>
              <a:t>morcellator</a:t>
            </a:r>
            <a:endParaRPr lang="en-IN" sz="2800" dirty="0">
              <a:cs typeface="Calibri"/>
            </a:endParaRPr>
          </a:p>
          <a:p>
            <a:pPr marL="355600" marR="905510" indent="-194310">
              <a:lnSpc>
                <a:spcPts val="2810"/>
              </a:lnSpc>
              <a:spcBef>
                <a:spcPts val="620"/>
              </a:spcBef>
            </a:pPr>
            <a:r>
              <a:rPr lang="en-IN" sz="2800" dirty="0" smtClean="0">
                <a:cs typeface="Calibri"/>
              </a:rPr>
              <a:t>- </a:t>
            </a:r>
            <a:r>
              <a:rPr lang="en-IN" sz="2800" dirty="0" err="1" smtClean="0">
                <a:cs typeface="Calibri"/>
              </a:rPr>
              <a:t>monopolar</a:t>
            </a:r>
            <a:r>
              <a:rPr lang="en-IN" sz="2800" dirty="0" smtClean="0">
                <a:cs typeface="Calibri"/>
              </a:rPr>
              <a:t> and</a:t>
            </a:r>
            <a:r>
              <a:rPr lang="en-IN" sz="2800" spc="-65" dirty="0" smtClean="0">
                <a:cs typeface="Calibri"/>
              </a:rPr>
              <a:t> </a:t>
            </a:r>
            <a:r>
              <a:rPr lang="en-IN" sz="2800" spc="-5" dirty="0">
                <a:cs typeface="Calibri"/>
              </a:rPr>
              <a:t>bipolar  electrodes</a:t>
            </a:r>
            <a:endParaRPr lang="en-IN" sz="2800" dirty="0">
              <a:cs typeface="Calibri"/>
            </a:endParaRPr>
          </a:p>
          <a:p>
            <a:pPr marL="355600" marR="269240" indent="-343535">
              <a:lnSpc>
                <a:spcPts val="2810"/>
              </a:lnSpc>
              <a:spcBef>
                <a:spcPts val="620"/>
              </a:spcBef>
            </a:pPr>
            <a:r>
              <a:rPr lang="en-IN" sz="2800" spc="-5" dirty="0" smtClean="0">
                <a:cs typeface="Calibri"/>
              </a:rPr>
              <a:t> -  A </a:t>
            </a:r>
            <a:r>
              <a:rPr lang="en-IN" sz="2800" dirty="0">
                <a:cs typeface="Calibri"/>
              </a:rPr>
              <a:t>new </a:t>
            </a:r>
            <a:r>
              <a:rPr lang="en-IN" sz="2800" spc="-5" dirty="0">
                <a:cs typeface="Calibri"/>
              </a:rPr>
              <a:t>bipolar </a:t>
            </a:r>
            <a:r>
              <a:rPr lang="en-IN" sz="2800" spc="-20" dirty="0">
                <a:cs typeface="Calibri"/>
              </a:rPr>
              <a:t>system</a:t>
            </a:r>
            <a:r>
              <a:rPr lang="en-IN" sz="2800" spc="-105" dirty="0">
                <a:cs typeface="Calibri"/>
              </a:rPr>
              <a:t> </a:t>
            </a:r>
            <a:r>
              <a:rPr lang="en-IN" sz="2800" spc="-5" dirty="0">
                <a:cs typeface="Calibri"/>
              </a:rPr>
              <a:t>named  </a:t>
            </a:r>
            <a:r>
              <a:rPr lang="en-IN" sz="2800" spc="-25" dirty="0" err="1">
                <a:cs typeface="Calibri"/>
              </a:rPr>
              <a:t>VersaPoint</a:t>
            </a:r>
            <a:endParaRPr lang="en-IN" sz="2800" dirty="0">
              <a:cs typeface="Calibri"/>
            </a:endParaRPr>
          </a:p>
          <a:p>
            <a:pPr marL="355600" marR="794385" indent="104775">
              <a:lnSpc>
                <a:spcPts val="2810"/>
              </a:lnSpc>
              <a:spcBef>
                <a:spcPts val="620"/>
              </a:spcBef>
            </a:pPr>
            <a:r>
              <a:rPr lang="en-IN" sz="2800" spc="-5" dirty="0">
                <a:cs typeface="Calibri"/>
              </a:rPr>
              <a:t>(saline </a:t>
            </a:r>
            <a:r>
              <a:rPr lang="en-IN" sz="2800" spc="-20" dirty="0">
                <a:cs typeface="Calibri"/>
              </a:rPr>
              <a:t>may </a:t>
            </a:r>
            <a:r>
              <a:rPr lang="en-IN" sz="2800" spc="-5" dirty="0">
                <a:cs typeface="Calibri"/>
              </a:rPr>
              <a:t>be used</a:t>
            </a:r>
            <a:r>
              <a:rPr lang="en-IN" sz="2800" spc="-95" dirty="0">
                <a:cs typeface="Calibri"/>
              </a:rPr>
              <a:t> </a:t>
            </a:r>
            <a:r>
              <a:rPr lang="en-IN" sz="2800" dirty="0">
                <a:cs typeface="Calibri"/>
              </a:rPr>
              <a:t>as  </a:t>
            </a:r>
            <a:r>
              <a:rPr lang="en-IN" sz="2800" spc="-10" dirty="0" err="1">
                <a:cs typeface="Calibri"/>
              </a:rPr>
              <a:t>distention</a:t>
            </a:r>
            <a:r>
              <a:rPr lang="en-IN" sz="2800" spc="-45" dirty="0">
                <a:cs typeface="Calibri"/>
              </a:rPr>
              <a:t> </a:t>
            </a:r>
            <a:r>
              <a:rPr lang="en-IN" sz="2800" dirty="0">
                <a:cs typeface="Calibri"/>
              </a:rPr>
              <a:t>media)</a:t>
            </a:r>
          </a:p>
        </p:txBody>
      </p:sp>
      <p:sp>
        <p:nvSpPr>
          <p:cNvPr id="3" name="object 4"/>
          <p:cNvSpPr/>
          <p:nvPr/>
        </p:nvSpPr>
        <p:spPr>
          <a:xfrm>
            <a:off x="5181600" y="1676400"/>
            <a:ext cx="3429000" cy="362254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017755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09941"/>
            <a:ext cx="7870190" cy="3733072"/>
          </a:xfrm>
          <a:prstGeom prst="rect">
            <a:avLst/>
          </a:prstGeom>
        </p:spPr>
        <p:txBody>
          <a:bodyPr vert="horz" wrap="square" lIns="0" tIns="110489" rIns="0" bIns="0" rtlCol="0">
            <a:spAutoFit/>
          </a:bodyPr>
          <a:lstStyle/>
          <a:p>
            <a:pPr marL="355600" indent="-343535">
              <a:lnSpc>
                <a:spcPct val="100000"/>
              </a:lnSpc>
              <a:spcBef>
                <a:spcPts val="869"/>
              </a:spcBef>
              <a:buFont typeface="Arial"/>
              <a:buChar char="•"/>
              <a:tabLst>
                <a:tab pos="355600" algn="l"/>
                <a:tab pos="356235" algn="l"/>
              </a:tabLst>
            </a:pPr>
            <a:r>
              <a:rPr sz="3200" b="1" spc="-10" dirty="0">
                <a:latin typeface="Calibri"/>
                <a:cs typeface="Calibri"/>
              </a:rPr>
              <a:t>DISTENTION</a:t>
            </a:r>
            <a:r>
              <a:rPr sz="3200" b="1" spc="-5" dirty="0">
                <a:latin typeface="Calibri"/>
                <a:cs typeface="Calibri"/>
              </a:rPr>
              <a:t> MEDIA</a:t>
            </a:r>
            <a:endParaRPr sz="3200" dirty="0">
              <a:latin typeface="Calibri"/>
              <a:cs typeface="Calibri"/>
            </a:endParaRPr>
          </a:p>
          <a:p>
            <a:pPr marL="355600" marR="956944" indent="116839">
              <a:lnSpc>
                <a:spcPct val="100000"/>
              </a:lnSpc>
              <a:spcBef>
                <a:spcPts val="770"/>
              </a:spcBef>
            </a:pPr>
            <a:r>
              <a:rPr sz="3200" spc="-5" dirty="0">
                <a:latin typeface="Calibri"/>
                <a:cs typeface="Calibri"/>
              </a:rPr>
              <a:t>-</a:t>
            </a:r>
            <a:r>
              <a:rPr sz="2800" spc="-5" dirty="0">
                <a:latin typeface="Calibri"/>
                <a:cs typeface="Calibri"/>
              </a:rPr>
              <a:t>muscle of </a:t>
            </a:r>
            <a:r>
              <a:rPr sz="2800" spc="-10" dirty="0">
                <a:latin typeface="Calibri"/>
                <a:cs typeface="Calibri"/>
              </a:rPr>
              <a:t>uterine </a:t>
            </a:r>
            <a:r>
              <a:rPr sz="2800" spc="-15" dirty="0">
                <a:latin typeface="Calibri"/>
                <a:cs typeface="Calibri"/>
              </a:rPr>
              <a:t>walls requires </a:t>
            </a:r>
            <a:r>
              <a:rPr sz="2800" spc="-5" dirty="0">
                <a:latin typeface="Calibri"/>
                <a:cs typeface="Calibri"/>
              </a:rPr>
              <a:t>a </a:t>
            </a:r>
            <a:r>
              <a:rPr sz="2800" spc="-10" dirty="0">
                <a:latin typeface="Calibri"/>
                <a:cs typeface="Calibri"/>
              </a:rPr>
              <a:t>minimum  </a:t>
            </a:r>
            <a:r>
              <a:rPr sz="2800" spc="-15" dirty="0">
                <a:latin typeface="Calibri"/>
                <a:cs typeface="Calibri"/>
              </a:rPr>
              <a:t>pressure </a:t>
            </a:r>
            <a:r>
              <a:rPr sz="2800" spc="-5" dirty="0">
                <a:latin typeface="Calibri"/>
                <a:cs typeface="Calibri"/>
              </a:rPr>
              <a:t>of 40 mm Hg </a:t>
            </a:r>
            <a:r>
              <a:rPr sz="2800" spc="-20" dirty="0">
                <a:latin typeface="Calibri"/>
                <a:cs typeface="Calibri"/>
              </a:rPr>
              <a:t>to </a:t>
            </a:r>
            <a:r>
              <a:rPr sz="2800" spc="-15" dirty="0">
                <a:latin typeface="Calibri"/>
                <a:cs typeface="Calibri"/>
              </a:rPr>
              <a:t>distend </a:t>
            </a:r>
            <a:r>
              <a:rPr sz="2800" spc="-5" dirty="0">
                <a:latin typeface="Calibri"/>
                <a:cs typeface="Calibri"/>
              </a:rPr>
              <a:t>the</a:t>
            </a:r>
            <a:r>
              <a:rPr sz="2800" spc="130" dirty="0">
                <a:latin typeface="Calibri"/>
                <a:cs typeface="Calibri"/>
              </a:rPr>
              <a:t> </a:t>
            </a:r>
            <a:r>
              <a:rPr sz="2800" spc="-15" dirty="0">
                <a:latin typeface="Calibri"/>
                <a:cs typeface="Calibri"/>
              </a:rPr>
              <a:t>cavity</a:t>
            </a:r>
            <a:r>
              <a:rPr sz="3200" spc="-15" dirty="0" smtClean="0">
                <a:latin typeface="Calibri"/>
                <a:cs typeface="Calibri"/>
              </a:rPr>
              <a:t>.</a:t>
            </a:r>
            <a:endParaRPr sz="4650" dirty="0">
              <a:latin typeface="Times New Roman"/>
              <a:cs typeface="Times New Roman"/>
            </a:endParaRPr>
          </a:p>
          <a:p>
            <a:pPr marL="381635">
              <a:lnSpc>
                <a:spcPct val="100000"/>
              </a:lnSpc>
              <a:spcBef>
                <a:spcPts val="5"/>
              </a:spcBef>
            </a:pPr>
            <a:r>
              <a:rPr sz="3200" spc="-5" dirty="0">
                <a:latin typeface="Calibri"/>
                <a:cs typeface="Calibri"/>
              </a:rPr>
              <a:t>-</a:t>
            </a:r>
            <a:r>
              <a:rPr sz="2800" spc="-5" dirty="0">
                <a:latin typeface="Calibri"/>
                <a:cs typeface="Calibri"/>
              </a:rPr>
              <a:t>types of </a:t>
            </a:r>
            <a:r>
              <a:rPr sz="2800" spc="-15" dirty="0">
                <a:latin typeface="Calibri"/>
                <a:cs typeface="Calibri"/>
              </a:rPr>
              <a:t>distention</a:t>
            </a:r>
            <a:r>
              <a:rPr sz="2800" spc="50" dirty="0">
                <a:latin typeface="Calibri"/>
                <a:cs typeface="Calibri"/>
              </a:rPr>
              <a:t> </a:t>
            </a:r>
            <a:r>
              <a:rPr sz="2800" spc="-5" dirty="0">
                <a:latin typeface="Calibri"/>
                <a:cs typeface="Calibri"/>
              </a:rPr>
              <a:t>media</a:t>
            </a:r>
            <a:endParaRPr sz="2800" dirty="0">
              <a:latin typeface="Calibri"/>
              <a:cs typeface="Calibri"/>
            </a:endParaRPr>
          </a:p>
          <a:p>
            <a:pPr marL="1758950" indent="-457200">
              <a:lnSpc>
                <a:spcPct val="100000"/>
              </a:lnSpc>
              <a:spcBef>
                <a:spcPts val="1165"/>
              </a:spcBef>
              <a:buFont typeface="Wingdings" pitchFamily="2" charset="2"/>
              <a:buChar char="§"/>
            </a:pPr>
            <a:r>
              <a:rPr sz="2800" spc="5" dirty="0" smtClean="0">
                <a:latin typeface="Calibri"/>
                <a:cs typeface="Calibri"/>
              </a:rPr>
              <a:t> </a:t>
            </a:r>
            <a:r>
              <a:rPr sz="2800" spc="-10" dirty="0">
                <a:latin typeface="Calibri"/>
                <a:cs typeface="Calibri"/>
              </a:rPr>
              <a:t>gaseous</a:t>
            </a:r>
            <a:endParaRPr sz="2800" dirty="0">
              <a:latin typeface="Calibri"/>
              <a:cs typeface="Calibri"/>
            </a:endParaRPr>
          </a:p>
          <a:p>
            <a:pPr marL="1765300" indent="-457200">
              <a:lnSpc>
                <a:spcPct val="100000"/>
              </a:lnSpc>
              <a:spcBef>
                <a:spcPts val="770"/>
              </a:spcBef>
              <a:buFont typeface="Wingdings" pitchFamily="2" charset="2"/>
              <a:buChar char="§"/>
            </a:pPr>
            <a:r>
              <a:rPr sz="2800" spc="-10" dirty="0" smtClean="0">
                <a:latin typeface="Calibri"/>
                <a:cs typeface="Calibri"/>
              </a:rPr>
              <a:t>liquid </a:t>
            </a:r>
            <a:r>
              <a:rPr sz="2800" spc="-5" dirty="0">
                <a:latin typeface="Calibri"/>
                <a:cs typeface="Calibri"/>
              </a:rPr>
              <a:t>- </a:t>
            </a:r>
            <a:r>
              <a:rPr sz="2800" spc="-10" dirty="0">
                <a:latin typeface="Calibri"/>
                <a:cs typeface="Calibri"/>
              </a:rPr>
              <a:t>high-viscosity </a:t>
            </a:r>
            <a:r>
              <a:rPr sz="2800" spc="-5" dirty="0">
                <a:latin typeface="Calibri"/>
                <a:cs typeface="Calibri"/>
              </a:rPr>
              <a:t>and </a:t>
            </a:r>
            <a:r>
              <a:rPr sz="2800" spc="-10" dirty="0">
                <a:latin typeface="Calibri"/>
                <a:cs typeface="Calibri"/>
              </a:rPr>
              <a:t>low-viscosity</a:t>
            </a:r>
            <a:r>
              <a:rPr sz="2800" spc="175" dirty="0">
                <a:latin typeface="Calibri"/>
                <a:cs typeface="Calibri"/>
              </a:rPr>
              <a:t> </a:t>
            </a:r>
            <a:r>
              <a:rPr sz="2800" spc="-10" dirty="0">
                <a:latin typeface="Calibri"/>
                <a:cs typeface="Calibri"/>
              </a:rPr>
              <a:t>fluids</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13075" y="228600"/>
            <a:ext cx="3887725" cy="627736"/>
          </a:xfrm>
          <a:prstGeom prst="rect">
            <a:avLst/>
          </a:prstGeom>
        </p:spPr>
        <p:txBody>
          <a:bodyPr vert="horz" wrap="square" lIns="0" tIns="12065" rIns="0" bIns="0" rtlCol="0">
            <a:spAutoFit/>
          </a:bodyPr>
          <a:lstStyle/>
          <a:p>
            <a:pPr marL="12700">
              <a:lnSpc>
                <a:spcPct val="100000"/>
              </a:lnSpc>
              <a:spcBef>
                <a:spcPts val="95"/>
              </a:spcBef>
            </a:pPr>
            <a:r>
              <a:rPr lang="en-IN" sz="4000" b="1" spc="-10" dirty="0" smtClean="0">
                <a:solidFill>
                  <a:srgbClr val="FFFF00"/>
                </a:solidFill>
                <a:latin typeface="Times New Roman" pitchFamily="18" charset="0"/>
                <a:cs typeface="Times New Roman" pitchFamily="18" charset="0"/>
              </a:rPr>
              <a:t>P</a:t>
            </a:r>
            <a:r>
              <a:rPr lang="en-IN" sz="4000" b="1" spc="-60" dirty="0" smtClean="0">
                <a:solidFill>
                  <a:srgbClr val="FFFF00"/>
                </a:solidFill>
                <a:latin typeface="Times New Roman" pitchFamily="18" charset="0"/>
                <a:cs typeface="Times New Roman" pitchFamily="18" charset="0"/>
              </a:rPr>
              <a:t>R</a:t>
            </a:r>
            <a:r>
              <a:rPr lang="en-IN" sz="4000" b="1" spc="-5" dirty="0" smtClean="0">
                <a:solidFill>
                  <a:srgbClr val="FFFF00"/>
                </a:solidFill>
                <a:latin typeface="Times New Roman" pitchFamily="18" charset="0"/>
                <a:cs typeface="Times New Roman" pitchFamily="18" charset="0"/>
              </a:rPr>
              <a:t>OCEDU</a:t>
            </a:r>
            <a:r>
              <a:rPr lang="en-IN" sz="4000" b="1" spc="-50" dirty="0" smtClean="0">
                <a:solidFill>
                  <a:srgbClr val="FFFF00"/>
                </a:solidFill>
                <a:latin typeface="Times New Roman" pitchFamily="18" charset="0"/>
                <a:cs typeface="Times New Roman" pitchFamily="18" charset="0"/>
              </a:rPr>
              <a:t>R</a:t>
            </a:r>
            <a:r>
              <a:rPr lang="en-IN" sz="4000" b="1" spc="-5" dirty="0" smtClean="0">
                <a:solidFill>
                  <a:srgbClr val="FFFF00"/>
                </a:solidFill>
                <a:latin typeface="Times New Roman" pitchFamily="18" charset="0"/>
                <a:cs typeface="Times New Roman" pitchFamily="18" charset="0"/>
              </a:rPr>
              <a:t>E</a:t>
            </a:r>
            <a:endParaRPr lang="en-IN" sz="4000" dirty="0">
              <a:solidFill>
                <a:srgbClr val="FFFF00"/>
              </a:solidFill>
              <a:latin typeface="Times New Roman" pitchFamily="18" charset="0"/>
              <a:cs typeface="Times New Roman" pitchFamily="18" charset="0"/>
            </a:endParaRPr>
          </a:p>
        </p:txBody>
      </p:sp>
      <p:sp>
        <p:nvSpPr>
          <p:cNvPr id="15" name="object 15"/>
          <p:cNvSpPr txBox="1"/>
          <p:nvPr/>
        </p:nvSpPr>
        <p:spPr>
          <a:xfrm>
            <a:off x="304800" y="1066800"/>
            <a:ext cx="8458200" cy="5342425"/>
          </a:xfrm>
          <a:prstGeom prst="rect">
            <a:avLst/>
          </a:prstGeom>
        </p:spPr>
        <p:txBody>
          <a:bodyPr vert="horz" wrap="square" lIns="0" tIns="12700" rIns="0" bIns="0" rtlCol="0">
            <a:spAutoFit/>
          </a:bodyPr>
          <a:lstStyle/>
          <a:p>
            <a:pPr algn="just">
              <a:lnSpc>
                <a:spcPct val="150000"/>
              </a:lnSpc>
            </a:pPr>
            <a:r>
              <a:rPr lang="en-US" sz="2600" dirty="0">
                <a:latin typeface="Times New Roman" pitchFamily="18" charset="0"/>
                <a:cs typeface="Times New Roman" pitchFamily="18" charset="0"/>
              </a:rPr>
              <a:t>The procedure itself takes place in the following order</a:t>
            </a:r>
            <a:r>
              <a:rPr lang="en-US" sz="2600" dirty="0" smtClean="0">
                <a:latin typeface="Times New Roman" pitchFamily="18" charset="0"/>
                <a:cs typeface="Times New Roman" pitchFamily="18" charset="0"/>
              </a:rPr>
              <a:t>:</a:t>
            </a:r>
          </a:p>
          <a:p>
            <a:pPr marL="342900" indent="-342900" algn="just">
              <a:lnSpc>
                <a:spcPct val="150000"/>
              </a:lnSpc>
              <a:buFont typeface="Arial" pitchFamily="34" charset="0"/>
              <a:buChar char="•"/>
            </a:pPr>
            <a:r>
              <a:rPr lang="en-US" sz="2600" dirty="0">
                <a:latin typeface="Times New Roman" pitchFamily="18" charset="0"/>
                <a:cs typeface="Times New Roman" pitchFamily="18" charset="0"/>
              </a:rPr>
              <a:t>L</a:t>
            </a:r>
            <a:r>
              <a:rPr lang="en-US" sz="2600" dirty="0" smtClean="0">
                <a:latin typeface="Times New Roman" pitchFamily="18" charset="0"/>
                <a:cs typeface="Times New Roman" pitchFamily="18" charset="0"/>
              </a:rPr>
              <a:t>ie </a:t>
            </a:r>
            <a:r>
              <a:rPr lang="en-US" sz="2600" dirty="0">
                <a:latin typeface="Times New Roman" pitchFamily="18" charset="0"/>
                <a:cs typeface="Times New Roman" pitchFamily="18" charset="0"/>
              </a:rPr>
              <a:t>on a couch with your legs held in supports, and a sheet is used to cover your lower </a:t>
            </a:r>
            <a:r>
              <a:rPr lang="en-US" sz="2600" dirty="0" smtClean="0">
                <a:latin typeface="Times New Roman" pitchFamily="18" charset="0"/>
                <a:cs typeface="Times New Roman" pitchFamily="18" charset="0"/>
              </a:rPr>
              <a:t>half an </a:t>
            </a:r>
            <a:r>
              <a:rPr lang="en-US" sz="2600" dirty="0">
                <a:latin typeface="Times New Roman" pitchFamily="18" charset="0"/>
                <a:cs typeface="Times New Roman" pitchFamily="18" charset="0"/>
              </a:rPr>
              <a:t>instrument called a speculum may be inserted into your vagina to hold it open (the same instrument used for a </a:t>
            </a:r>
            <a:r>
              <a:rPr lang="en-US" sz="2600" dirty="0">
                <a:latin typeface="Times New Roman" pitchFamily="18" charset="0"/>
                <a:cs typeface="Times New Roman" pitchFamily="18" charset="0"/>
                <a:hlinkClick r:id="rId2"/>
              </a:rPr>
              <a:t>cervical screening test</a:t>
            </a:r>
            <a:r>
              <a:rPr lang="en-US" sz="2600" dirty="0">
                <a:latin typeface="Times New Roman" pitchFamily="18" charset="0"/>
                <a:cs typeface="Times New Roman" pitchFamily="18" charset="0"/>
              </a:rPr>
              <a:t>), although this is not always </a:t>
            </a:r>
            <a:r>
              <a:rPr lang="en-US" sz="2600" dirty="0" smtClean="0">
                <a:latin typeface="Times New Roman" pitchFamily="18" charset="0"/>
                <a:cs typeface="Times New Roman" pitchFamily="18" charset="0"/>
              </a:rPr>
              <a:t>needed the </a:t>
            </a:r>
            <a:r>
              <a:rPr lang="en-US" sz="2600" dirty="0">
                <a:latin typeface="Times New Roman" pitchFamily="18" charset="0"/>
                <a:cs typeface="Times New Roman" pitchFamily="18" charset="0"/>
              </a:rPr>
              <a:t>vagina and cervix are cleaned with an antiseptic </a:t>
            </a:r>
            <a:r>
              <a:rPr lang="en-US" sz="2600" dirty="0" smtClean="0">
                <a:latin typeface="Times New Roman" pitchFamily="18" charset="0"/>
                <a:cs typeface="Times New Roman" pitchFamily="18" charset="0"/>
              </a:rPr>
              <a:t>solution</a:t>
            </a:r>
            <a:endParaRPr lang="en-US" sz="2600" dirty="0">
              <a:latin typeface="Times New Roman" pitchFamily="18" charset="0"/>
              <a:cs typeface="Times New Roman" pitchFamily="18" charset="0"/>
            </a:endParaRPr>
          </a:p>
          <a:p>
            <a:pPr marL="342900" indent="-342900" algn="just">
              <a:lnSpc>
                <a:spcPct val="150000"/>
              </a:lnSpc>
              <a:buFont typeface="Arial" pitchFamily="34" charset="0"/>
              <a:buChar char="•"/>
            </a:pPr>
            <a:r>
              <a:rPr lang="en-US" sz="2600" dirty="0">
                <a:latin typeface="Times New Roman" pitchFamily="18" charset="0"/>
                <a:cs typeface="Times New Roman" pitchFamily="18" charset="0"/>
              </a:rPr>
              <a:t>The doctor will dilate (widen) your cervix to allow the </a:t>
            </a:r>
            <a:r>
              <a:rPr lang="en-US" sz="2600" dirty="0" err="1">
                <a:latin typeface="Times New Roman" pitchFamily="18" charset="0"/>
                <a:cs typeface="Times New Roman" pitchFamily="18" charset="0"/>
              </a:rPr>
              <a:t>hysteroscope</a:t>
            </a:r>
            <a:r>
              <a:rPr lang="en-US" sz="2600" dirty="0">
                <a:latin typeface="Times New Roman" pitchFamily="18" charset="0"/>
                <a:cs typeface="Times New Roman" pitchFamily="18" charset="0"/>
              </a:rPr>
              <a:t> to be inserted</a:t>
            </a:r>
            <a:r>
              <a:rPr lang="en-US"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093976"/>
          </a:xfrm>
          <a:prstGeom prst="rect">
            <a:avLst/>
          </a:prstGeom>
        </p:spPr>
        <p:txBody>
          <a:bodyPr wrap="square">
            <a:spAutoFit/>
          </a:bodyPr>
          <a:lstStyle/>
          <a:p>
            <a:pPr marL="342900" indent="-342900" algn="just">
              <a:lnSpc>
                <a:spcPct val="150000"/>
              </a:lnSpc>
              <a:buFont typeface="Arial" pitchFamily="34" charset="0"/>
              <a:buChar char="•"/>
            </a:pPr>
            <a:r>
              <a:rPr lang="en-US" sz="2600" dirty="0">
                <a:latin typeface="Times New Roman" pitchFamily="18" charset="0"/>
                <a:cs typeface="Times New Roman" pitchFamily="18" charset="0"/>
              </a:rPr>
              <a:t>The </a:t>
            </a:r>
            <a:r>
              <a:rPr lang="en-US" sz="2600" dirty="0" err="1">
                <a:latin typeface="Times New Roman" pitchFamily="18" charset="0"/>
                <a:cs typeface="Times New Roman" pitchFamily="18" charset="0"/>
              </a:rPr>
              <a:t>hysteroscope</a:t>
            </a:r>
            <a:r>
              <a:rPr lang="en-US" sz="2600" dirty="0">
                <a:latin typeface="Times New Roman" pitchFamily="18" charset="0"/>
                <a:cs typeface="Times New Roman" pitchFamily="18" charset="0"/>
              </a:rPr>
              <a:t> is inserted through your vagina and cervix into the uterus.</a:t>
            </a:r>
          </a:p>
          <a:p>
            <a:pPr marL="342900" indent="-342900" algn="just">
              <a:lnSpc>
                <a:spcPct val="150000"/>
              </a:lnSpc>
              <a:buFont typeface="Arial" pitchFamily="34" charset="0"/>
              <a:buChar char="•"/>
            </a:pPr>
            <a:r>
              <a:rPr lang="en-US" sz="2600" dirty="0" smtClean="0">
                <a:latin typeface="Times New Roman" pitchFamily="18" charset="0"/>
                <a:cs typeface="Times New Roman" pitchFamily="18" charset="0"/>
              </a:rPr>
              <a:t>Carbon dioxide gas or a liquid solution is then inserted into the uterus, through the </a:t>
            </a:r>
            <a:r>
              <a:rPr lang="en-US" sz="2600" dirty="0" err="1" smtClean="0">
                <a:latin typeface="Times New Roman" pitchFamily="18" charset="0"/>
                <a:cs typeface="Times New Roman" pitchFamily="18" charset="0"/>
              </a:rPr>
              <a:t>hysteroscope</a:t>
            </a:r>
            <a:r>
              <a:rPr lang="en-US" sz="2600" dirty="0" smtClean="0">
                <a:latin typeface="Times New Roman" pitchFamily="18" charset="0"/>
                <a:cs typeface="Times New Roman" pitchFamily="18" charset="0"/>
              </a:rPr>
              <a:t>, to expand it and to clear away any blood or mucus.</a:t>
            </a:r>
          </a:p>
          <a:p>
            <a:pPr marL="342900" indent="-342900" algn="just">
              <a:lnSpc>
                <a:spcPct val="150000"/>
              </a:lnSpc>
              <a:buFont typeface="Arial" pitchFamily="34" charset="0"/>
              <a:buChar char="•"/>
            </a:pPr>
            <a:r>
              <a:rPr lang="en-US" sz="2600" dirty="0" smtClean="0">
                <a:latin typeface="Times New Roman" pitchFamily="18" charset="0"/>
                <a:cs typeface="Times New Roman" pitchFamily="18" charset="0"/>
              </a:rPr>
              <a:t>Next, a light shone through the </a:t>
            </a:r>
            <a:r>
              <a:rPr lang="en-US" sz="2600" dirty="0" err="1" smtClean="0">
                <a:latin typeface="Times New Roman" pitchFamily="18" charset="0"/>
                <a:cs typeface="Times New Roman" pitchFamily="18" charset="0"/>
              </a:rPr>
              <a:t>hysteroscope</a:t>
            </a:r>
            <a:r>
              <a:rPr lang="en-US" sz="2600" dirty="0" smtClean="0">
                <a:latin typeface="Times New Roman" pitchFamily="18" charset="0"/>
                <a:cs typeface="Times New Roman" pitchFamily="18" charset="0"/>
              </a:rPr>
              <a:t> allows your doctor to see your uterus and the openings of the fallopian tubes into the uterine cavity.</a:t>
            </a:r>
          </a:p>
          <a:p>
            <a:pPr marL="342900" indent="-342900" algn="just">
              <a:lnSpc>
                <a:spcPct val="150000"/>
              </a:lnSpc>
              <a:buFont typeface="Arial" pitchFamily="34" charset="0"/>
              <a:buChar char="•"/>
            </a:pPr>
            <a:r>
              <a:rPr lang="en-US" sz="2600" dirty="0" smtClean="0">
                <a:latin typeface="Times New Roman" pitchFamily="18" charset="0"/>
                <a:cs typeface="Times New Roman" pitchFamily="18" charset="0"/>
              </a:rPr>
              <a:t>Finally, if surgery needs to be performed, small instruments are inserted into the uterus through the </a:t>
            </a:r>
            <a:r>
              <a:rPr lang="en-US" sz="2600" dirty="0" err="1" smtClean="0">
                <a:latin typeface="Times New Roman" pitchFamily="18" charset="0"/>
                <a:cs typeface="Times New Roman" pitchFamily="18" charset="0"/>
              </a:rPr>
              <a:t>hysteroscope</a:t>
            </a:r>
            <a:r>
              <a:rPr lang="en-US" sz="26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111473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4379" y="461899"/>
            <a:ext cx="5095240" cy="677108"/>
          </a:xfrm>
        </p:spPr>
        <p:txBody>
          <a:bodyPr/>
          <a:lstStyle/>
          <a:p>
            <a:r>
              <a:rPr lang="en-IN" dirty="0" smtClean="0"/>
              <a:t>	</a:t>
            </a:r>
            <a:r>
              <a:rPr lang="en-IN" b="1" dirty="0" smtClean="0">
                <a:solidFill>
                  <a:srgbClr val="FFFF00"/>
                </a:solidFill>
                <a:latin typeface="Times New Roman" pitchFamily="18" charset="0"/>
                <a:cs typeface="Times New Roman" pitchFamily="18" charset="0"/>
              </a:rPr>
              <a:t>CONTENTS</a:t>
            </a:r>
            <a:endParaRPr lang="en-IN" b="1" dirty="0">
              <a:solidFill>
                <a:srgbClr val="FFFF00"/>
              </a:solidFill>
              <a:latin typeface="Times New Roman" pitchFamily="18" charset="0"/>
              <a:cs typeface="Times New Roman" pitchFamily="18" charset="0"/>
            </a:endParaRPr>
          </a:p>
        </p:txBody>
      </p:sp>
      <p:sp>
        <p:nvSpPr>
          <p:cNvPr id="3" name="TextBox 2"/>
          <p:cNvSpPr txBox="1"/>
          <p:nvPr/>
        </p:nvSpPr>
        <p:spPr>
          <a:xfrm>
            <a:off x="457200" y="1219200"/>
            <a:ext cx="4800600" cy="4401205"/>
          </a:xfrm>
          <a:prstGeom prst="rect">
            <a:avLst/>
          </a:prstGeom>
          <a:noFill/>
        </p:spPr>
        <p:txBody>
          <a:bodyPr wrap="square" rtlCol="0">
            <a:spAutoFit/>
          </a:bodyPr>
          <a:lstStyle/>
          <a:p>
            <a:pPr marL="285750" indent="-285750">
              <a:buFont typeface="Courier New" pitchFamily="49" charset="0"/>
              <a:buChar char="o"/>
            </a:pPr>
            <a:r>
              <a:rPr lang="en-IN" sz="2800" dirty="0" smtClean="0">
                <a:latin typeface="Times New Roman" pitchFamily="18" charset="0"/>
                <a:cs typeface="Times New Roman" pitchFamily="18" charset="0"/>
              </a:rPr>
              <a:t> Definition</a:t>
            </a:r>
          </a:p>
          <a:p>
            <a:pPr marL="285750" indent="-285750">
              <a:buFont typeface="Courier New" pitchFamily="49" charset="0"/>
              <a:buChar char="o"/>
            </a:pPr>
            <a:r>
              <a:rPr lang="en-IN" sz="2800" dirty="0">
                <a:latin typeface="Times New Roman" pitchFamily="18" charset="0"/>
                <a:cs typeface="Times New Roman" pitchFamily="18" charset="0"/>
              </a:rPr>
              <a:t> </a:t>
            </a:r>
            <a:r>
              <a:rPr lang="en-IN" sz="2800" dirty="0" smtClean="0">
                <a:latin typeface="Times New Roman" pitchFamily="18" charset="0"/>
                <a:cs typeface="Times New Roman" pitchFamily="18" charset="0"/>
              </a:rPr>
              <a:t>History</a:t>
            </a:r>
          </a:p>
          <a:p>
            <a:pPr marL="285750" indent="-285750">
              <a:buFont typeface="Courier New" pitchFamily="49" charset="0"/>
              <a:buChar char="o"/>
            </a:pPr>
            <a:r>
              <a:rPr lang="en-IN" sz="2800" dirty="0">
                <a:latin typeface="Times New Roman" pitchFamily="18" charset="0"/>
                <a:cs typeface="Times New Roman" pitchFamily="18" charset="0"/>
              </a:rPr>
              <a:t> </a:t>
            </a:r>
            <a:r>
              <a:rPr lang="en-IN" sz="2800" dirty="0" smtClean="0">
                <a:latin typeface="Times New Roman" pitchFamily="18" charset="0"/>
                <a:cs typeface="Times New Roman" pitchFamily="18" charset="0"/>
              </a:rPr>
              <a:t>Instruments</a:t>
            </a:r>
          </a:p>
          <a:p>
            <a:pPr marL="285750" indent="-285750">
              <a:buFont typeface="Courier New" pitchFamily="49" charset="0"/>
              <a:buChar char="o"/>
            </a:pPr>
            <a:r>
              <a:rPr lang="en-IN" sz="2800" dirty="0">
                <a:latin typeface="Times New Roman" pitchFamily="18" charset="0"/>
                <a:cs typeface="Times New Roman" pitchFamily="18" charset="0"/>
              </a:rPr>
              <a:t> </a:t>
            </a:r>
            <a:r>
              <a:rPr lang="en-IN" sz="2800" dirty="0" smtClean="0">
                <a:latin typeface="Times New Roman" pitchFamily="18" charset="0"/>
                <a:cs typeface="Times New Roman" pitchFamily="18" charset="0"/>
              </a:rPr>
              <a:t>Overview procedure</a:t>
            </a:r>
          </a:p>
          <a:p>
            <a:pPr marL="285750" indent="-285750">
              <a:buFont typeface="Courier New" pitchFamily="49" charset="0"/>
              <a:buChar char="o"/>
            </a:pPr>
            <a:r>
              <a:rPr lang="en-IN" sz="2800" dirty="0">
                <a:latin typeface="Times New Roman" pitchFamily="18" charset="0"/>
                <a:cs typeface="Times New Roman" pitchFamily="18" charset="0"/>
              </a:rPr>
              <a:t> </a:t>
            </a:r>
            <a:r>
              <a:rPr lang="en-IN" sz="2800" dirty="0" smtClean="0">
                <a:latin typeface="Times New Roman" pitchFamily="18" charset="0"/>
                <a:cs typeface="Times New Roman" pitchFamily="18" charset="0"/>
              </a:rPr>
              <a:t>Indications</a:t>
            </a:r>
          </a:p>
          <a:p>
            <a:pPr marL="742950" lvl="1" indent="-285750">
              <a:buFont typeface="Wingdings" pitchFamily="2" charset="2"/>
              <a:buChar char="ü"/>
            </a:pPr>
            <a:r>
              <a:rPr lang="en-IN" sz="2800" dirty="0" smtClean="0">
                <a:latin typeface="Times New Roman" pitchFamily="18" charset="0"/>
                <a:cs typeface="Times New Roman" pitchFamily="18" charset="0"/>
              </a:rPr>
              <a:t>As a diagnostic tool</a:t>
            </a:r>
          </a:p>
          <a:p>
            <a:pPr marL="742950" lvl="1" indent="-285750">
              <a:buFont typeface="Wingdings" pitchFamily="2" charset="2"/>
              <a:buChar char="ü"/>
            </a:pPr>
            <a:r>
              <a:rPr lang="en-IN" sz="2800" dirty="0" smtClean="0">
                <a:latin typeface="Times New Roman" pitchFamily="18" charset="0"/>
                <a:cs typeface="Times New Roman" pitchFamily="18" charset="0"/>
              </a:rPr>
              <a:t>As a therapeutic tool </a:t>
            </a:r>
          </a:p>
          <a:p>
            <a:pPr marL="285750" indent="-285750">
              <a:buFont typeface="Courier New" pitchFamily="49" charset="0"/>
              <a:buChar char="o"/>
            </a:pPr>
            <a:r>
              <a:rPr lang="en-IN" sz="2800" dirty="0" smtClean="0">
                <a:latin typeface="Times New Roman" pitchFamily="18" charset="0"/>
                <a:cs typeface="Times New Roman" pitchFamily="18" charset="0"/>
              </a:rPr>
              <a:t> Contraindications</a:t>
            </a:r>
          </a:p>
          <a:p>
            <a:pPr marL="285750" indent="-285750">
              <a:buFont typeface="Courier New" pitchFamily="49" charset="0"/>
              <a:buChar char="o"/>
            </a:pPr>
            <a:r>
              <a:rPr lang="en-IN" sz="2800" dirty="0">
                <a:latin typeface="Times New Roman" pitchFamily="18" charset="0"/>
                <a:cs typeface="Times New Roman" pitchFamily="18" charset="0"/>
              </a:rPr>
              <a:t> </a:t>
            </a:r>
            <a:r>
              <a:rPr lang="en-IN" sz="2800" dirty="0" smtClean="0">
                <a:latin typeface="Times New Roman" pitchFamily="18" charset="0"/>
                <a:cs typeface="Times New Roman" pitchFamily="18" charset="0"/>
              </a:rPr>
              <a:t>Risk factors</a:t>
            </a:r>
          </a:p>
          <a:p>
            <a:pPr marL="285750" indent="-285750">
              <a:buFont typeface="Courier New" pitchFamily="49" charset="0"/>
              <a:buChar char="o"/>
            </a:pPr>
            <a:r>
              <a:rPr lang="en-IN" sz="2800" dirty="0">
                <a:latin typeface="Times New Roman" pitchFamily="18" charset="0"/>
                <a:cs typeface="Times New Roman" pitchFamily="18" charset="0"/>
              </a:rPr>
              <a:t> </a:t>
            </a:r>
            <a:r>
              <a:rPr lang="en-IN" sz="2800" dirty="0" smtClean="0">
                <a:latin typeface="Times New Roman" pitchFamily="18" charset="0"/>
                <a:cs typeface="Times New Roman" pitchFamily="18" charset="0"/>
              </a:rPr>
              <a:t>complications </a:t>
            </a:r>
            <a:endParaRPr lang="en-IN" sz="2800" dirty="0">
              <a:latin typeface="Times New Roman" pitchFamily="18" charset="0"/>
              <a:cs typeface="Times New Roman" pitchFamily="18" charset="0"/>
            </a:endParaRPr>
          </a:p>
        </p:txBody>
      </p:sp>
    </p:spTree>
    <p:extLst>
      <p:ext uri="{BB962C8B-B14F-4D97-AF65-F5344CB8AC3E}">
        <p14:creationId xmlns:p14="http://schemas.microsoft.com/office/powerpoint/2010/main" val="1779516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429" y="1524000"/>
            <a:ext cx="8153400" cy="3629135"/>
          </a:xfrm>
          <a:prstGeom prst="rect">
            <a:avLst/>
          </a:prstGeom>
        </p:spPr>
        <p:txBody>
          <a:bodyPr wrap="square">
            <a:spAutoFit/>
          </a:bodyPr>
          <a:lstStyle/>
          <a:p>
            <a:pPr>
              <a:lnSpc>
                <a:spcPct val="150000"/>
              </a:lnSpc>
            </a:pPr>
            <a:r>
              <a:rPr lang="en-US" sz="2600" dirty="0">
                <a:latin typeface="Times New Roman" pitchFamily="18" charset="0"/>
                <a:cs typeface="Times New Roman" pitchFamily="18" charset="0"/>
              </a:rPr>
              <a:t>	The time it takes to perform hysteroscopy can range from less than five minutes to more than an hour. The length of the procedure depends on whether it is diagnostic or operative and whether an additional procedure, such as laparoscopy, is done at the same time. In general, however, diagnostic hysteroscopy takes less time than </a:t>
            </a:r>
            <a:r>
              <a:rPr lang="en-US" sz="2600" dirty="0" smtClean="0">
                <a:latin typeface="Times New Roman" pitchFamily="18" charset="0"/>
                <a:cs typeface="Times New Roman" pitchFamily="18" charset="0"/>
              </a:rPr>
              <a:t>operative.</a:t>
            </a:r>
            <a:endParaRPr lang="en-IN" sz="2600" dirty="0"/>
          </a:p>
        </p:txBody>
      </p:sp>
    </p:spTree>
    <p:extLst>
      <p:ext uri="{BB962C8B-B14F-4D97-AF65-F5344CB8AC3E}">
        <p14:creationId xmlns:p14="http://schemas.microsoft.com/office/powerpoint/2010/main" val="2315389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ysteroscopic endometrial ablation | health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7620000"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133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ysteroscop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46780" cy="637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330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4914" y="995065"/>
            <a:ext cx="3790461" cy="461665"/>
          </a:xfrm>
          <a:prstGeom prst="rect">
            <a:avLst/>
          </a:prstGeom>
        </p:spPr>
        <p:txBody>
          <a:bodyPr wrap="none">
            <a:spAutoFit/>
          </a:bodyPr>
          <a:lstStyle/>
          <a:p>
            <a:pPr marL="12700">
              <a:lnSpc>
                <a:spcPct val="100000"/>
              </a:lnSpc>
              <a:spcBef>
                <a:spcPts val="95"/>
              </a:spcBef>
            </a:pPr>
            <a:r>
              <a:rPr lang="en-IN" sz="2400" spc="-10" dirty="0">
                <a:latin typeface="Times New Roman" pitchFamily="18" charset="0"/>
                <a:cs typeface="Times New Roman" pitchFamily="18" charset="0"/>
              </a:rPr>
              <a:t>SURGICAL </a:t>
            </a:r>
            <a:r>
              <a:rPr lang="en-IN" sz="2400" spc="-25" dirty="0">
                <a:latin typeface="Times New Roman" pitchFamily="18" charset="0"/>
                <a:cs typeface="Times New Roman" pitchFamily="18" charset="0"/>
              </a:rPr>
              <a:t>INDICATIONS:</a:t>
            </a:r>
            <a:endParaRPr lang="en-IN" sz="2400" dirty="0">
              <a:latin typeface="Times New Roman" pitchFamily="18" charset="0"/>
              <a:cs typeface="Times New Roman" pitchFamily="18" charset="0"/>
            </a:endParaRPr>
          </a:p>
        </p:txBody>
      </p:sp>
      <p:sp>
        <p:nvSpPr>
          <p:cNvPr id="3" name="Rectangle 2"/>
          <p:cNvSpPr/>
          <p:nvPr/>
        </p:nvSpPr>
        <p:spPr>
          <a:xfrm>
            <a:off x="2286000" y="-3348496"/>
            <a:ext cx="8839200" cy="2436564"/>
          </a:xfrm>
          <a:prstGeom prst="rect">
            <a:avLst/>
          </a:prstGeom>
        </p:spPr>
        <p:txBody>
          <a:bodyPr wrap="square">
            <a:spAutoFit/>
          </a:bodyPr>
          <a:lstStyle/>
          <a:p>
            <a:pPr marL="622300" indent="-610235">
              <a:lnSpc>
                <a:spcPct val="100000"/>
              </a:lnSpc>
              <a:spcBef>
                <a:spcPts val="440"/>
              </a:spcBef>
              <a:buAutoNum type="arabicParenR"/>
              <a:tabLst>
                <a:tab pos="622300" algn="l"/>
                <a:tab pos="622935" algn="l"/>
              </a:tabLst>
            </a:pPr>
            <a:r>
              <a:rPr lang="en-IN" b="1" spc="-5" dirty="0">
                <a:cs typeface="Calibri"/>
              </a:rPr>
              <a:t>Adhesions.</a:t>
            </a:r>
            <a:endParaRPr lang="en-IN" dirty="0">
              <a:cs typeface="Calibri"/>
            </a:endParaRPr>
          </a:p>
          <a:p>
            <a:pPr marL="622300" indent="-610235">
              <a:lnSpc>
                <a:spcPct val="100000"/>
              </a:lnSpc>
              <a:spcBef>
                <a:spcPts val="340"/>
              </a:spcBef>
              <a:buAutoNum type="arabicParenR"/>
              <a:tabLst>
                <a:tab pos="622300" algn="l"/>
                <a:tab pos="622935" algn="l"/>
              </a:tabLst>
            </a:pPr>
            <a:r>
              <a:rPr lang="en-IN" b="1" spc="-5" dirty="0">
                <a:cs typeface="Calibri"/>
              </a:rPr>
              <a:t>Septum.</a:t>
            </a:r>
            <a:endParaRPr lang="en-IN" dirty="0">
              <a:cs typeface="Calibri"/>
            </a:endParaRPr>
          </a:p>
          <a:p>
            <a:pPr marL="622300" indent="-610235">
              <a:lnSpc>
                <a:spcPct val="100000"/>
              </a:lnSpc>
              <a:spcBef>
                <a:spcPts val="335"/>
              </a:spcBef>
              <a:buAutoNum type="arabicParenR"/>
              <a:tabLst>
                <a:tab pos="622300" algn="l"/>
                <a:tab pos="622935" algn="l"/>
              </a:tabLst>
            </a:pPr>
            <a:r>
              <a:rPr lang="en-IN" b="1" spc="-15" dirty="0">
                <a:cs typeface="Calibri"/>
              </a:rPr>
              <a:t>Polyps.</a:t>
            </a:r>
            <a:endParaRPr lang="en-IN" dirty="0">
              <a:cs typeface="Calibri"/>
            </a:endParaRPr>
          </a:p>
          <a:p>
            <a:pPr marL="622300" marR="815340" indent="-610235">
              <a:lnSpc>
                <a:spcPts val="3020"/>
              </a:lnSpc>
              <a:spcBef>
                <a:spcPts val="720"/>
              </a:spcBef>
              <a:buAutoNum type="arabicParenR"/>
              <a:tabLst>
                <a:tab pos="622300" algn="l"/>
                <a:tab pos="622935" algn="l"/>
              </a:tabLst>
            </a:pPr>
            <a:r>
              <a:rPr lang="en-IN" b="1" spc="-5" dirty="0">
                <a:cs typeface="Calibri"/>
              </a:rPr>
              <a:t>Sub </a:t>
            </a:r>
            <a:r>
              <a:rPr lang="en-IN" b="1" spc="-10" dirty="0">
                <a:cs typeface="Calibri"/>
              </a:rPr>
              <a:t>mucous </a:t>
            </a:r>
            <a:r>
              <a:rPr lang="en-IN" b="1" spc="-20" dirty="0" err="1">
                <a:cs typeface="Calibri"/>
              </a:rPr>
              <a:t>myoma</a:t>
            </a:r>
            <a:r>
              <a:rPr lang="en-IN" b="1" spc="-20" dirty="0">
                <a:cs typeface="Calibri"/>
              </a:rPr>
              <a:t> </a:t>
            </a:r>
            <a:r>
              <a:rPr lang="en-IN" b="1" spc="-10" dirty="0">
                <a:cs typeface="Calibri"/>
              </a:rPr>
              <a:t>with </a:t>
            </a:r>
            <a:r>
              <a:rPr lang="en-IN" b="1" spc="-5" dirty="0">
                <a:cs typeface="Calibri"/>
              </a:rPr>
              <a:t>or </a:t>
            </a:r>
            <a:r>
              <a:rPr lang="en-IN" b="1" spc="-10" dirty="0">
                <a:cs typeface="Calibri"/>
              </a:rPr>
              <a:t>without </a:t>
            </a:r>
            <a:r>
              <a:rPr lang="en-IN" b="1" spc="-20" dirty="0">
                <a:cs typeface="Calibri"/>
              </a:rPr>
              <a:t>intramural  </a:t>
            </a:r>
            <a:r>
              <a:rPr lang="en-IN" b="1" spc="-10" dirty="0">
                <a:cs typeface="Calibri"/>
              </a:rPr>
              <a:t>component.</a:t>
            </a:r>
            <a:endParaRPr lang="en-IN" dirty="0">
              <a:cs typeface="Calibri"/>
            </a:endParaRPr>
          </a:p>
          <a:p>
            <a:pPr marL="622300" marR="5080" indent="-610235">
              <a:lnSpc>
                <a:spcPts val="3020"/>
              </a:lnSpc>
              <a:spcBef>
                <a:spcPts val="685"/>
              </a:spcBef>
              <a:buAutoNum type="arabicParenR"/>
              <a:tabLst>
                <a:tab pos="622300" algn="l"/>
                <a:tab pos="622935" algn="l"/>
              </a:tabLst>
            </a:pPr>
            <a:r>
              <a:rPr lang="en-IN" b="1" spc="-10" dirty="0">
                <a:cs typeface="Calibri"/>
              </a:rPr>
              <a:t>Dysfunctional </a:t>
            </a:r>
            <a:r>
              <a:rPr lang="en-IN" b="1" spc="-15" dirty="0">
                <a:cs typeface="Calibri"/>
              </a:rPr>
              <a:t>uterine </a:t>
            </a:r>
            <a:r>
              <a:rPr lang="en-IN" b="1" spc="-5" dirty="0">
                <a:cs typeface="Calibri"/>
              </a:rPr>
              <a:t>bleeding </a:t>
            </a:r>
            <a:r>
              <a:rPr lang="en-IN" b="1" spc="-20" dirty="0">
                <a:cs typeface="Calibri"/>
              </a:rPr>
              <a:t>resistant </a:t>
            </a:r>
            <a:r>
              <a:rPr lang="en-IN" b="1" spc="-15" dirty="0">
                <a:cs typeface="Calibri"/>
              </a:rPr>
              <a:t>to </a:t>
            </a:r>
            <a:r>
              <a:rPr lang="en-IN" b="1" spc="-5" dirty="0">
                <a:cs typeface="Calibri"/>
              </a:rPr>
              <a:t>hormonal  </a:t>
            </a:r>
            <a:r>
              <a:rPr lang="en-IN" b="1" spc="-15" dirty="0">
                <a:cs typeface="Calibri"/>
              </a:rPr>
              <a:t>therapy</a:t>
            </a:r>
            <a:endParaRPr lang="en-IN" dirty="0">
              <a:cs typeface="Calibri"/>
            </a:endParaRPr>
          </a:p>
          <a:p>
            <a:pPr marL="12700" marR="4704080">
              <a:lnSpc>
                <a:spcPts val="3700"/>
              </a:lnSpc>
              <a:spcBef>
                <a:spcPts val="135"/>
              </a:spcBef>
              <a:buAutoNum type="arabicParenR"/>
              <a:tabLst>
                <a:tab pos="622300" algn="l"/>
                <a:tab pos="622935" algn="l"/>
              </a:tabLst>
            </a:pPr>
            <a:r>
              <a:rPr lang="en-IN" b="1" spc="-35" dirty="0">
                <a:cs typeface="Calibri"/>
              </a:rPr>
              <a:t>Tubal </a:t>
            </a:r>
            <a:r>
              <a:rPr lang="en-IN" b="1" spc="-15" dirty="0">
                <a:cs typeface="Calibri"/>
              </a:rPr>
              <a:t>catheterization </a:t>
            </a:r>
            <a:endParaRPr lang="en-IN" dirty="0"/>
          </a:p>
        </p:txBody>
      </p:sp>
      <p:sp>
        <p:nvSpPr>
          <p:cNvPr id="4" name="Rectangle 3"/>
          <p:cNvSpPr/>
          <p:nvPr/>
        </p:nvSpPr>
        <p:spPr>
          <a:xfrm>
            <a:off x="304800" y="1524000"/>
            <a:ext cx="8458200" cy="4449936"/>
          </a:xfrm>
          <a:prstGeom prst="rect">
            <a:avLst/>
          </a:prstGeom>
        </p:spPr>
        <p:txBody>
          <a:bodyPr wrap="square">
            <a:spAutoFit/>
          </a:bodyPr>
          <a:lstStyle/>
          <a:p>
            <a:pPr marL="622300" indent="-610235">
              <a:spcBef>
                <a:spcPts val="440"/>
              </a:spcBef>
              <a:buAutoNum type="arabicParenR"/>
              <a:tabLst>
                <a:tab pos="622300" algn="l"/>
                <a:tab pos="622935" algn="l"/>
              </a:tabLst>
            </a:pPr>
            <a:r>
              <a:rPr lang="en-IN" sz="2400" spc="-5" dirty="0">
                <a:latin typeface="Times New Roman" pitchFamily="18" charset="0"/>
                <a:cs typeface="Times New Roman" pitchFamily="18" charset="0"/>
              </a:rPr>
              <a:t>Adhesions.</a:t>
            </a:r>
            <a:endParaRPr lang="en-IN" sz="2400" dirty="0">
              <a:latin typeface="Times New Roman" pitchFamily="18" charset="0"/>
              <a:cs typeface="Times New Roman" pitchFamily="18" charset="0"/>
            </a:endParaRPr>
          </a:p>
          <a:p>
            <a:pPr marL="622300" indent="-610235">
              <a:spcBef>
                <a:spcPts val="340"/>
              </a:spcBef>
              <a:buAutoNum type="arabicParenR"/>
              <a:tabLst>
                <a:tab pos="622300" algn="l"/>
                <a:tab pos="622935" algn="l"/>
              </a:tabLst>
            </a:pPr>
            <a:r>
              <a:rPr lang="en-IN" sz="2400" spc="-5" dirty="0">
                <a:latin typeface="Times New Roman" pitchFamily="18" charset="0"/>
                <a:cs typeface="Times New Roman" pitchFamily="18" charset="0"/>
              </a:rPr>
              <a:t>Septum.</a:t>
            </a:r>
            <a:endParaRPr lang="en-IN" sz="2400" dirty="0">
              <a:latin typeface="Times New Roman" pitchFamily="18" charset="0"/>
              <a:cs typeface="Times New Roman" pitchFamily="18" charset="0"/>
            </a:endParaRPr>
          </a:p>
          <a:p>
            <a:pPr marL="622300" indent="-610235">
              <a:spcBef>
                <a:spcPts val="335"/>
              </a:spcBef>
              <a:buAutoNum type="arabicParenR"/>
              <a:tabLst>
                <a:tab pos="622300" algn="l"/>
                <a:tab pos="622935" algn="l"/>
              </a:tabLst>
            </a:pPr>
            <a:r>
              <a:rPr lang="en-IN" sz="2400" spc="-15" dirty="0">
                <a:latin typeface="Times New Roman" pitchFamily="18" charset="0"/>
                <a:cs typeface="Times New Roman" pitchFamily="18" charset="0"/>
              </a:rPr>
              <a:t>Polyps.</a:t>
            </a:r>
            <a:endParaRPr lang="en-IN" sz="2400" dirty="0">
              <a:latin typeface="Times New Roman" pitchFamily="18" charset="0"/>
              <a:cs typeface="Times New Roman" pitchFamily="18" charset="0"/>
            </a:endParaRPr>
          </a:p>
          <a:p>
            <a:pPr marL="622300" marR="815340" indent="-610235">
              <a:spcBef>
                <a:spcPts val="720"/>
              </a:spcBef>
              <a:buAutoNum type="arabicParenR"/>
              <a:tabLst>
                <a:tab pos="622300" algn="l"/>
                <a:tab pos="622935" algn="l"/>
              </a:tabLst>
            </a:pPr>
            <a:r>
              <a:rPr lang="en-IN" sz="2400" spc="-5" dirty="0">
                <a:latin typeface="Times New Roman" pitchFamily="18" charset="0"/>
                <a:cs typeface="Times New Roman" pitchFamily="18" charset="0"/>
              </a:rPr>
              <a:t>Sub </a:t>
            </a:r>
            <a:r>
              <a:rPr lang="en-IN" sz="2400" spc="-10" dirty="0">
                <a:latin typeface="Times New Roman" pitchFamily="18" charset="0"/>
                <a:cs typeface="Times New Roman" pitchFamily="18" charset="0"/>
              </a:rPr>
              <a:t>mucous </a:t>
            </a:r>
            <a:r>
              <a:rPr lang="en-IN" sz="2400" spc="-20" dirty="0" err="1">
                <a:latin typeface="Times New Roman" pitchFamily="18" charset="0"/>
                <a:cs typeface="Times New Roman" pitchFamily="18" charset="0"/>
              </a:rPr>
              <a:t>myoma</a:t>
            </a:r>
            <a:r>
              <a:rPr lang="en-IN" sz="2400" spc="-20" dirty="0">
                <a:latin typeface="Times New Roman" pitchFamily="18" charset="0"/>
                <a:cs typeface="Times New Roman" pitchFamily="18" charset="0"/>
              </a:rPr>
              <a:t> </a:t>
            </a:r>
            <a:r>
              <a:rPr lang="en-IN" sz="2400" spc="-10" dirty="0">
                <a:latin typeface="Times New Roman" pitchFamily="18" charset="0"/>
                <a:cs typeface="Times New Roman" pitchFamily="18" charset="0"/>
              </a:rPr>
              <a:t>with </a:t>
            </a:r>
            <a:r>
              <a:rPr lang="en-IN" sz="2400" spc="-5" dirty="0">
                <a:latin typeface="Times New Roman" pitchFamily="18" charset="0"/>
                <a:cs typeface="Times New Roman" pitchFamily="18" charset="0"/>
              </a:rPr>
              <a:t>or </a:t>
            </a:r>
            <a:r>
              <a:rPr lang="en-IN" sz="2400" spc="-10" dirty="0">
                <a:latin typeface="Times New Roman" pitchFamily="18" charset="0"/>
                <a:cs typeface="Times New Roman" pitchFamily="18" charset="0"/>
              </a:rPr>
              <a:t>without </a:t>
            </a:r>
            <a:r>
              <a:rPr lang="en-IN" sz="2400" spc="-20" dirty="0">
                <a:latin typeface="Times New Roman" pitchFamily="18" charset="0"/>
                <a:cs typeface="Times New Roman" pitchFamily="18" charset="0"/>
              </a:rPr>
              <a:t>intramural  </a:t>
            </a:r>
            <a:r>
              <a:rPr lang="en-IN" sz="2400" spc="-10" dirty="0">
                <a:latin typeface="Times New Roman" pitchFamily="18" charset="0"/>
                <a:cs typeface="Times New Roman" pitchFamily="18" charset="0"/>
              </a:rPr>
              <a:t>component.</a:t>
            </a:r>
            <a:endParaRPr lang="en-IN" sz="2400" dirty="0">
              <a:latin typeface="Times New Roman" pitchFamily="18" charset="0"/>
              <a:cs typeface="Times New Roman" pitchFamily="18" charset="0"/>
            </a:endParaRPr>
          </a:p>
          <a:p>
            <a:pPr marL="622300" marR="5080" indent="-610235">
              <a:spcBef>
                <a:spcPts val="685"/>
              </a:spcBef>
              <a:buAutoNum type="arabicParenR"/>
              <a:tabLst>
                <a:tab pos="622300" algn="l"/>
                <a:tab pos="622935" algn="l"/>
              </a:tabLst>
            </a:pPr>
            <a:r>
              <a:rPr lang="en-IN" sz="2400" spc="-10" dirty="0">
                <a:latin typeface="Times New Roman" pitchFamily="18" charset="0"/>
                <a:cs typeface="Times New Roman" pitchFamily="18" charset="0"/>
              </a:rPr>
              <a:t>Dysfunctional </a:t>
            </a:r>
            <a:r>
              <a:rPr lang="en-IN" sz="2400" spc="-15" dirty="0">
                <a:latin typeface="Times New Roman" pitchFamily="18" charset="0"/>
                <a:cs typeface="Times New Roman" pitchFamily="18" charset="0"/>
              </a:rPr>
              <a:t>uterine </a:t>
            </a:r>
            <a:r>
              <a:rPr lang="en-IN" sz="2400" spc="-5" dirty="0">
                <a:latin typeface="Times New Roman" pitchFamily="18" charset="0"/>
                <a:cs typeface="Times New Roman" pitchFamily="18" charset="0"/>
              </a:rPr>
              <a:t>bleeding </a:t>
            </a:r>
            <a:r>
              <a:rPr lang="en-IN" sz="2400" spc="-20" dirty="0">
                <a:latin typeface="Times New Roman" pitchFamily="18" charset="0"/>
                <a:cs typeface="Times New Roman" pitchFamily="18" charset="0"/>
              </a:rPr>
              <a:t>resistant </a:t>
            </a:r>
            <a:r>
              <a:rPr lang="en-IN" sz="2400" spc="-15" dirty="0">
                <a:latin typeface="Times New Roman" pitchFamily="18" charset="0"/>
                <a:cs typeface="Times New Roman" pitchFamily="18" charset="0"/>
              </a:rPr>
              <a:t>to </a:t>
            </a:r>
            <a:r>
              <a:rPr lang="en-IN" sz="2400" spc="-5" dirty="0" smtClean="0">
                <a:latin typeface="Times New Roman" pitchFamily="18" charset="0"/>
                <a:cs typeface="Times New Roman" pitchFamily="18" charset="0"/>
              </a:rPr>
              <a:t>hormonal </a:t>
            </a:r>
            <a:r>
              <a:rPr lang="en-IN" sz="2400" spc="-15" dirty="0">
                <a:latin typeface="Times New Roman" pitchFamily="18" charset="0"/>
                <a:cs typeface="Times New Roman" pitchFamily="18" charset="0"/>
              </a:rPr>
              <a:t>therapy</a:t>
            </a:r>
            <a:endParaRPr lang="en-IN" sz="2400" dirty="0">
              <a:latin typeface="Times New Roman" pitchFamily="18" charset="0"/>
              <a:cs typeface="Times New Roman" pitchFamily="18" charset="0"/>
            </a:endParaRPr>
          </a:p>
          <a:p>
            <a:pPr marL="12700" marR="4704080">
              <a:spcBef>
                <a:spcPts val="135"/>
              </a:spcBef>
              <a:buAutoNum type="arabicParenR"/>
              <a:tabLst>
                <a:tab pos="622300" algn="l"/>
                <a:tab pos="622935" algn="l"/>
              </a:tabLst>
            </a:pPr>
            <a:r>
              <a:rPr lang="en-IN" sz="2400" spc="-35" dirty="0" smtClean="0">
                <a:latin typeface="Times New Roman" pitchFamily="18" charset="0"/>
                <a:cs typeface="Times New Roman" pitchFamily="18" charset="0"/>
              </a:rPr>
              <a:t>     Tubal </a:t>
            </a:r>
            <a:r>
              <a:rPr lang="en-IN" sz="2400" spc="-15" dirty="0" err="1" smtClean="0">
                <a:latin typeface="Times New Roman" pitchFamily="18" charset="0"/>
                <a:cs typeface="Times New Roman" pitchFamily="18" charset="0"/>
              </a:rPr>
              <a:t>cannulation</a:t>
            </a:r>
            <a:endParaRPr lang="en-IN" sz="2400" spc="-15" dirty="0" smtClean="0">
              <a:latin typeface="Times New Roman" pitchFamily="18" charset="0"/>
              <a:cs typeface="Times New Roman" pitchFamily="18" charset="0"/>
            </a:endParaRPr>
          </a:p>
          <a:p>
            <a:pPr marL="12700" marR="4704080">
              <a:spcBef>
                <a:spcPts val="135"/>
              </a:spcBef>
              <a:buAutoNum type="arabicParenR"/>
              <a:tabLst>
                <a:tab pos="622300" algn="l"/>
                <a:tab pos="622935" algn="l"/>
              </a:tabLst>
            </a:pPr>
            <a:r>
              <a:rPr lang="en-IN" sz="2400" spc="-15" dirty="0">
                <a:latin typeface="Times New Roman" pitchFamily="18" charset="0"/>
                <a:cs typeface="Times New Roman" pitchFamily="18" charset="0"/>
              </a:rPr>
              <a:t> </a:t>
            </a:r>
            <a:r>
              <a:rPr lang="en-IN" sz="2400" spc="-15" dirty="0" smtClean="0">
                <a:latin typeface="Times New Roman" pitchFamily="18" charset="0"/>
                <a:cs typeface="Times New Roman" pitchFamily="18" charset="0"/>
              </a:rPr>
              <a:t>    </a:t>
            </a:r>
            <a:r>
              <a:rPr lang="en-US" sz="2400" spc="-20" dirty="0" smtClean="0">
                <a:latin typeface="Times New Roman" pitchFamily="18" charset="0"/>
                <a:cs typeface="Times New Roman" pitchFamily="18" charset="0"/>
              </a:rPr>
              <a:t>Removal </a:t>
            </a:r>
            <a:r>
              <a:rPr lang="en-US" sz="2400" spc="-20" dirty="0">
                <a:latin typeface="Times New Roman" pitchFamily="18" charset="0"/>
                <a:cs typeface="Times New Roman" pitchFamily="18" charset="0"/>
              </a:rPr>
              <a:t>foreign </a:t>
            </a:r>
            <a:r>
              <a:rPr lang="en-US" sz="2400" spc="-5" dirty="0">
                <a:latin typeface="Times New Roman" pitchFamily="18" charset="0"/>
                <a:cs typeface="Times New Roman" pitchFamily="18" charset="0"/>
              </a:rPr>
              <a:t>body </a:t>
            </a:r>
            <a:r>
              <a:rPr lang="en-US" sz="2400" spc="-15" dirty="0">
                <a:latin typeface="Times New Roman" pitchFamily="18" charset="0"/>
                <a:cs typeface="Times New Roman" pitchFamily="18" charset="0"/>
              </a:rPr>
              <a:t>(intrauterine</a:t>
            </a:r>
            <a:r>
              <a:rPr lang="en-US" sz="2400" spc="110" dirty="0">
                <a:latin typeface="Times New Roman" pitchFamily="18" charset="0"/>
                <a:cs typeface="Times New Roman" pitchFamily="18" charset="0"/>
              </a:rPr>
              <a:t> </a:t>
            </a:r>
            <a:r>
              <a:rPr lang="en-US" sz="2400" spc="-10" dirty="0">
                <a:latin typeface="Times New Roman" pitchFamily="18" charset="0"/>
                <a:cs typeface="Times New Roman" pitchFamily="18" charset="0"/>
              </a:rPr>
              <a:t>device</a:t>
            </a:r>
            <a:r>
              <a:rPr lang="en-US" sz="2400" spc="-10" dirty="0" smtClean="0">
                <a:latin typeface="Times New Roman" pitchFamily="18" charset="0"/>
                <a:cs typeface="Times New Roman" pitchFamily="18" charset="0"/>
              </a:rPr>
              <a:t>).</a:t>
            </a:r>
          </a:p>
          <a:p>
            <a:pPr marL="12700" marR="4704080">
              <a:spcBef>
                <a:spcPts val="135"/>
              </a:spcBef>
              <a:buAutoNum type="arabicParenR"/>
              <a:tabLst>
                <a:tab pos="622300" algn="l"/>
                <a:tab pos="622935" algn="l"/>
              </a:tabLst>
            </a:pPr>
            <a:r>
              <a:rPr lang="en-US" sz="2400" spc="-10" dirty="0">
                <a:latin typeface="Times New Roman" pitchFamily="18" charset="0"/>
                <a:cs typeface="Times New Roman" pitchFamily="18" charset="0"/>
              </a:rPr>
              <a:t> </a:t>
            </a:r>
            <a:r>
              <a:rPr lang="en-US" sz="2400" spc="-10" dirty="0" smtClean="0">
                <a:latin typeface="Times New Roman" pitchFamily="18" charset="0"/>
                <a:cs typeface="Times New Roman" pitchFamily="18" charset="0"/>
              </a:rPr>
              <a:t>	Temporary and definitive sterilization </a:t>
            </a:r>
            <a:endParaRPr lang="en-US" sz="2400" dirty="0">
              <a:latin typeface="Times New Roman" pitchFamily="18" charset="0"/>
              <a:cs typeface="Times New Roman" pitchFamily="18" charset="0"/>
            </a:endParaRPr>
          </a:p>
        </p:txBody>
      </p:sp>
      <p:sp>
        <p:nvSpPr>
          <p:cNvPr id="5" name="TextBox 4"/>
          <p:cNvSpPr txBox="1"/>
          <p:nvPr/>
        </p:nvSpPr>
        <p:spPr>
          <a:xfrm>
            <a:off x="2971800" y="228600"/>
            <a:ext cx="3581400" cy="646331"/>
          </a:xfrm>
          <a:prstGeom prst="rect">
            <a:avLst/>
          </a:prstGeom>
          <a:noFill/>
        </p:spPr>
        <p:txBody>
          <a:bodyPr wrap="square" rtlCol="0">
            <a:spAutoFit/>
          </a:bodyPr>
          <a:lstStyle/>
          <a:p>
            <a:r>
              <a:rPr lang="en-IN" sz="3600" b="1" dirty="0" smtClean="0">
                <a:solidFill>
                  <a:srgbClr val="FFFF00"/>
                </a:solidFill>
                <a:latin typeface="Times New Roman" pitchFamily="18" charset="0"/>
                <a:cs typeface="Times New Roman" pitchFamily="18" charset="0"/>
              </a:rPr>
              <a:t>INDICATIONS</a:t>
            </a:r>
            <a:endParaRPr lang="en-IN" sz="36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0846395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229600" cy="5539465"/>
          </a:xfrm>
          <a:prstGeom prst="rect">
            <a:avLst/>
          </a:prstGeom>
        </p:spPr>
        <p:txBody>
          <a:bodyPr wrap="square">
            <a:spAutoFit/>
          </a:bodyPr>
          <a:lstStyle/>
          <a:p>
            <a:pPr algn="just"/>
            <a:r>
              <a:rPr lang="en-IN" sz="3200" dirty="0" smtClean="0">
                <a:latin typeface="Times New Roman" pitchFamily="18" charset="0"/>
                <a:cs typeface="Times New Roman" pitchFamily="18" charset="0"/>
              </a:rPr>
              <a:t>		UTERINE</a:t>
            </a:r>
            <a:r>
              <a:rPr lang="en-IN" sz="3200" spc="-70" dirty="0" smtClean="0">
                <a:latin typeface="Times New Roman" pitchFamily="18" charset="0"/>
                <a:cs typeface="Times New Roman" pitchFamily="18" charset="0"/>
              </a:rPr>
              <a:t> </a:t>
            </a:r>
            <a:r>
              <a:rPr lang="en-IN" sz="3200" spc="-60" dirty="0" smtClean="0">
                <a:latin typeface="Times New Roman" pitchFamily="18" charset="0"/>
                <a:cs typeface="Times New Roman" pitchFamily="18" charset="0"/>
              </a:rPr>
              <a:t>POLYPS</a:t>
            </a:r>
          </a:p>
          <a:p>
            <a:pPr algn="just"/>
            <a:endParaRPr lang="en-IN" sz="3200" spc="-60" dirty="0" smtClean="0">
              <a:latin typeface="Times New Roman" pitchFamily="18" charset="0"/>
              <a:cs typeface="Times New Roman" pitchFamily="18" charset="0"/>
            </a:endParaRPr>
          </a:p>
          <a:p>
            <a:pPr marL="355600" indent="-342900" algn="just">
              <a:lnSpc>
                <a:spcPct val="100000"/>
              </a:lnSpc>
              <a:spcBef>
                <a:spcPts val="105"/>
              </a:spcBef>
              <a:buFont typeface="Arial"/>
              <a:buChar char="•"/>
              <a:tabLst>
                <a:tab pos="355600" algn="l"/>
              </a:tabLst>
            </a:pPr>
            <a:r>
              <a:rPr lang="en-US" sz="3200" dirty="0">
                <a:latin typeface="Times New Roman" pitchFamily="18" charset="0"/>
                <a:cs typeface="Times New Roman" pitchFamily="18" charset="0"/>
              </a:rPr>
              <a:t>Multichannel </a:t>
            </a:r>
            <a:r>
              <a:rPr lang="en-US" sz="3200" spc="-10" dirty="0">
                <a:latin typeface="Times New Roman" pitchFamily="18" charset="0"/>
                <a:cs typeface="Times New Roman" pitchFamily="18" charset="0"/>
              </a:rPr>
              <a:t>operating </a:t>
            </a:r>
            <a:r>
              <a:rPr lang="en-US" sz="3200" spc="-25" dirty="0" err="1" smtClean="0">
                <a:latin typeface="Times New Roman" pitchFamily="18" charset="0"/>
                <a:cs typeface="Times New Roman" pitchFamily="18" charset="0"/>
              </a:rPr>
              <a:t>hysteroscope</a:t>
            </a:r>
            <a:r>
              <a:rPr lang="en-US" sz="3200" spc="-25"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is</a:t>
            </a:r>
            <a:r>
              <a:rPr lang="en-US" sz="3200" spc="-10" dirty="0">
                <a:latin typeface="Times New Roman" pitchFamily="18" charset="0"/>
                <a:cs typeface="Times New Roman" pitchFamily="18" charset="0"/>
              </a:rPr>
              <a:t> </a:t>
            </a:r>
            <a:r>
              <a:rPr lang="en-US" sz="3200" spc="-5" dirty="0">
                <a:latin typeface="Times New Roman" pitchFamily="18" charset="0"/>
                <a:cs typeface="Times New Roman" pitchFamily="18" charset="0"/>
              </a:rPr>
              <a:t>used</a:t>
            </a:r>
            <a:endParaRPr lang="en-US" sz="3200" dirty="0">
              <a:latin typeface="Times New Roman" pitchFamily="18" charset="0"/>
              <a:cs typeface="Times New Roman" pitchFamily="18" charset="0"/>
            </a:endParaRPr>
          </a:p>
          <a:p>
            <a:pPr marL="355600" marR="293370" indent="-342900" algn="just">
              <a:lnSpc>
                <a:spcPts val="3070"/>
              </a:lnSpc>
              <a:spcBef>
                <a:spcPts val="745"/>
              </a:spcBef>
              <a:buFont typeface="Arial"/>
              <a:buChar char="•"/>
              <a:tabLst>
                <a:tab pos="355600" algn="l"/>
              </a:tabLst>
            </a:pPr>
            <a:r>
              <a:rPr lang="en-US" sz="3200" spc="-15" dirty="0">
                <a:latin typeface="Times New Roman" pitchFamily="18" charset="0"/>
                <a:cs typeface="Times New Roman" pitchFamily="18" charset="0"/>
              </a:rPr>
              <a:t>Retractable </a:t>
            </a:r>
            <a:r>
              <a:rPr lang="en-US" sz="3200" dirty="0">
                <a:latin typeface="Times New Roman" pitchFamily="18" charset="0"/>
                <a:cs typeface="Times New Roman" pitchFamily="18" charset="0"/>
              </a:rPr>
              <a:t>electric </a:t>
            </a:r>
            <a:r>
              <a:rPr lang="en-US" sz="3200" spc="-15" dirty="0">
                <a:latin typeface="Times New Roman" pitchFamily="18" charset="0"/>
                <a:cs typeface="Times New Roman" pitchFamily="18" charset="0"/>
              </a:rPr>
              <a:t>snare </a:t>
            </a:r>
            <a:r>
              <a:rPr lang="en-US" sz="3200" dirty="0">
                <a:latin typeface="Times New Roman" pitchFamily="18" charset="0"/>
                <a:cs typeface="Times New Roman" pitchFamily="18" charset="0"/>
              </a:rPr>
              <a:t>is </a:t>
            </a:r>
            <a:r>
              <a:rPr lang="en-US" sz="3200" spc="-5" dirty="0">
                <a:latin typeface="Times New Roman" pitchFamily="18" charset="0"/>
                <a:cs typeface="Times New Roman" pitchFamily="18" charset="0"/>
              </a:rPr>
              <a:t>inserted </a:t>
            </a:r>
            <a:r>
              <a:rPr lang="en-US" sz="3200" dirty="0">
                <a:latin typeface="Times New Roman" pitchFamily="18" charset="0"/>
                <a:cs typeface="Times New Roman" pitchFamily="18" charset="0"/>
              </a:rPr>
              <a:t>which  </a:t>
            </a:r>
            <a:r>
              <a:rPr lang="en-US" sz="3200" spc="-5" dirty="0">
                <a:latin typeface="Times New Roman" pitchFamily="18" charset="0"/>
                <a:cs typeface="Times New Roman" pitchFamily="18" charset="0"/>
              </a:rPr>
              <a:t>encompasses </a:t>
            </a:r>
            <a:r>
              <a:rPr lang="en-US" sz="3200" dirty="0">
                <a:latin typeface="Times New Roman" pitchFamily="18" charset="0"/>
                <a:cs typeface="Times New Roman" pitchFamily="18" charset="0"/>
              </a:rPr>
              <a:t>the </a:t>
            </a:r>
            <a:r>
              <a:rPr lang="en-US" sz="3200" spc="-5" dirty="0">
                <a:latin typeface="Times New Roman" pitchFamily="18" charset="0"/>
                <a:cs typeface="Times New Roman" pitchFamily="18" charset="0"/>
              </a:rPr>
              <a:t>base of polyp </a:t>
            </a:r>
            <a:r>
              <a:rPr lang="en-US" sz="3200" dirty="0">
                <a:latin typeface="Times New Roman" pitchFamily="18" charset="0"/>
                <a:cs typeface="Times New Roman" pitchFamily="18" charset="0"/>
              </a:rPr>
              <a:t>and is then  </a:t>
            </a:r>
            <a:r>
              <a:rPr lang="en-US" sz="3200" spc="-10" dirty="0">
                <a:latin typeface="Times New Roman" pitchFamily="18" charset="0"/>
                <a:cs typeface="Times New Roman" pitchFamily="18" charset="0"/>
              </a:rPr>
              <a:t>tightened</a:t>
            </a:r>
            <a:endParaRPr lang="en-US" sz="3200" dirty="0">
              <a:latin typeface="Times New Roman" pitchFamily="18" charset="0"/>
              <a:cs typeface="Times New Roman" pitchFamily="18" charset="0"/>
            </a:endParaRPr>
          </a:p>
          <a:p>
            <a:pPr marL="355600" indent="-342900" algn="just">
              <a:lnSpc>
                <a:spcPct val="100000"/>
              </a:lnSpc>
              <a:spcBef>
                <a:spcPts val="30"/>
              </a:spcBef>
              <a:buFont typeface="Arial"/>
              <a:buChar char="•"/>
              <a:tabLst>
                <a:tab pos="355600" algn="l"/>
              </a:tabLst>
            </a:pPr>
            <a:r>
              <a:rPr lang="en-US" sz="3200" spc="-10" dirty="0">
                <a:latin typeface="Times New Roman" pitchFamily="18" charset="0"/>
                <a:cs typeface="Times New Roman" pitchFamily="18" charset="0"/>
              </a:rPr>
              <a:t>Cutting current </a:t>
            </a:r>
            <a:r>
              <a:rPr lang="en-US" sz="3200" dirty="0">
                <a:latin typeface="Times New Roman" pitchFamily="18" charset="0"/>
                <a:cs typeface="Times New Roman" pitchFamily="18" charset="0"/>
              </a:rPr>
              <a:t>of </a:t>
            </a:r>
            <a:r>
              <a:rPr lang="en-US" sz="3200" spc="-10" dirty="0">
                <a:latin typeface="Times New Roman" pitchFamily="18" charset="0"/>
                <a:cs typeface="Times New Roman" pitchFamily="18" charset="0"/>
              </a:rPr>
              <a:t>30-40 </a:t>
            </a:r>
            <a:r>
              <a:rPr lang="en-US" sz="3200" spc="5" dirty="0">
                <a:latin typeface="Times New Roman" pitchFamily="18" charset="0"/>
                <a:cs typeface="Times New Roman" pitchFamily="18" charset="0"/>
              </a:rPr>
              <a:t>W </a:t>
            </a:r>
            <a:r>
              <a:rPr lang="en-US" sz="3200" spc="-5" dirty="0">
                <a:latin typeface="Times New Roman" pitchFamily="18" charset="0"/>
                <a:cs typeface="Times New Roman" pitchFamily="18" charset="0"/>
              </a:rPr>
              <a:t>is</a:t>
            </a:r>
            <a:r>
              <a:rPr lang="en-US" sz="3200" spc="35" dirty="0">
                <a:latin typeface="Times New Roman" pitchFamily="18" charset="0"/>
                <a:cs typeface="Times New Roman" pitchFamily="18" charset="0"/>
              </a:rPr>
              <a:t> </a:t>
            </a:r>
            <a:r>
              <a:rPr lang="en-US" sz="3200" dirty="0">
                <a:latin typeface="Times New Roman" pitchFamily="18" charset="0"/>
                <a:cs typeface="Times New Roman" pitchFamily="18" charset="0"/>
              </a:rPr>
              <a:t>applied</a:t>
            </a:r>
          </a:p>
          <a:p>
            <a:pPr marL="355600" marR="568960" indent="-342900" algn="just">
              <a:lnSpc>
                <a:spcPts val="3070"/>
              </a:lnSpc>
              <a:spcBef>
                <a:spcPts val="750"/>
              </a:spcBef>
              <a:buFont typeface="Arial"/>
              <a:buChar char="•"/>
              <a:tabLst>
                <a:tab pos="354965" algn="l"/>
                <a:tab pos="355600" algn="l"/>
              </a:tabLst>
            </a:pPr>
            <a:r>
              <a:rPr lang="en-US" sz="3200" spc="-10" dirty="0">
                <a:latin typeface="Times New Roman" pitchFamily="18" charset="0"/>
                <a:cs typeface="Times New Roman" pitchFamily="18" charset="0"/>
              </a:rPr>
              <a:t>Snare removed </a:t>
            </a:r>
            <a:r>
              <a:rPr lang="en-US" sz="3200" dirty="0">
                <a:latin typeface="Times New Roman" pitchFamily="18" charset="0"/>
                <a:cs typeface="Times New Roman" pitchFamily="18" charset="0"/>
              </a:rPr>
              <a:t>and </a:t>
            </a:r>
            <a:r>
              <a:rPr lang="en-US" sz="3200" spc="-5" dirty="0">
                <a:latin typeface="Times New Roman" pitchFamily="18" charset="0"/>
                <a:cs typeface="Times New Roman" pitchFamily="18" charset="0"/>
              </a:rPr>
              <a:t>polyp </a:t>
            </a:r>
            <a:r>
              <a:rPr lang="en-US" sz="3200" dirty="0">
                <a:latin typeface="Times New Roman" pitchFamily="18" charset="0"/>
                <a:cs typeface="Times New Roman" pitchFamily="18" charset="0"/>
              </a:rPr>
              <a:t>is </a:t>
            </a:r>
            <a:r>
              <a:rPr lang="en-US" sz="3200" spc="-10" dirty="0">
                <a:latin typeface="Times New Roman" pitchFamily="18" charset="0"/>
                <a:cs typeface="Times New Roman" pitchFamily="18" charset="0"/>
              </a:rPr>
              <a:t>grasped </a:t>
            </a:r>
            <a:r>
              <a:rPr lang="en-US" sz="3200" dirty="0">
                <a:latin typeface="Times New Roman" pitchFamily="18" charset="0"/>
                <a:cs typeface="Times New Roman" pitchFamily="18" charset="0"/>
              </a:rPr>
              <a:t>with  </a:t>
            </a:r>
            <a:r>
              <a:rPr lang="en-US" sz="3200" spc="-15" dirty="0" err="1">
                <a:latin typeface="Times New Roman" pitchFamily="18" charset="0"/>
                <a:cs typeface="Times New Roman" pitchFamily="18" charset="0"/>
              </a:rPr>
              <a:t>aligator</a:t>
            </a:r>
            <a:r>
              <a:rPr lang="en-US" sz="3200" spc="-15" dirty="0">
                <a:latin typeface="Times New Roman" pitchFamily="18" charset="0"/>
                <a:cs typeface="Times New Roman" pitchFamily="18" charset="0"/>
              </a:rPr>
              <a:t> </a:t>
            </a:r>
            <a:r>
              <a:rPr lang="en-US" sz="3200" spc="-10" dirty="0">
                <a:latin typeface="Times New Roman" pitchFamily="18" charset="0"/>
                <a:cs typeface="Times New Roman" pitchFamily="18" charset="0"/>
              </a:rPr>
              <a:t>jaw</a:t>
            </a:r>
            <a:r>
              <a:rPr lang="en-US" sz="3200" spc="5" dirty="0">
                <a:latin typeface="Times New Roman" pitchFamily="18" charset="0"/>
                <a:cs typeface="Times New Roman" pitchFamily="18" charset="0"/>
              </a:rPr>
              <a:t> </a:t>
            </a:r>
            <a:r>
              <a:rPr lang="en-US" sz="3200" spc="-25" dirty="0">
                <a:latin typeface="Times New Roman" pitchFamily="18" charset="0"/>
                <a:cs typeface="Times New Roman" pitchFamily="18" charset="0"/>
              </a:rPr>
              <a:t>forceps</a:t>
            </a:r>
            <a:endParaRPr lang="en-US" sz="3200" dirty="0">
              <a:latin typeface="Times New Roman" pitchFamily="18" charset="0"/>
              <a:cs typeface="Times New Roman" pitchFamily="18" charset="0"/>
            </a:endParaRPr>
          </a:p>
          <a:p>
            <a:pPr marL="355600" marR="235585" indent="-342900" algn="just">
              <a:lnSpc>
                <a:spcPct val="80000"/>
              </a:lnSpc>
              <a:spcBef>
                <a:spcPts val="795"/>
              </a:spcBef>
              <a:buFont typeface="Arial"/>
              <a:buChar char="•"/>
              <a:tabLst>
                <a:tab pos="354965" algn="l"/>
                <a:tab pos="355600" algn="l"/>
              </a:tabLst>
            </a:pPr>
            <a:r>
              <a:rPr lang="en-US" sz="3200" spc="-15" dirty="0">
                <a:latin typeface="Times New Roman" pitchFamily="18" charset="0"/>
                <a:cs typeface="Times New Roman" pitchFamily="18" charset="0"/>
              </a:rPr>
              <a:t>Site </a:t>
            </a:r>
            <a:r>
              <a:rPr lang="en-US" sz="3200" dirty="0">
                <a:latin typeface="Times New Roman" pitchFamily="18" charset="0"/>
                <a:cs typeface="Times New Roman" pitchFamily="18" charset="0"/>
              </a:rPr>
              <a:t>of </a:t>
            </a:r>
            <a:r>
              <a:rPr lang="en-US" sz="3200" spc="-10" dirty="0">
                <a:latin typeface="Times New Roman" pitchFamily="18" charset="0"/>
                <a:cs typeface="Times New Roman" pitchFamily="18" charset="0"/>
              </a:rPr>
              <a:t>removal </a:t>
            </a:r>
            <a:r>
              <a:rPr lang="en-US" sz="3200" dirty="0">
                <a:latin typeface="Times New Roman" pitchFamily="18" charset="0"/>
                <a:cs typeface="Times New Roman" pitchFamily="18" charset="0"/>
              </a:rPr>
              <a:t>is </a:t>
            </a:r>
            <a:r>
              <a:rPr lang="en-US" sz="3200" spc="-5" dirty="0">
                <a:latin typeface="Times New Roman" pitchFamily="18" charset="0"/>
                <a:cs typeface="Times New Roman" pitchFamily="18" charset="0"/>
              </a:rPr>
              <a:t>inspected </a:t>
            </a:r>
            <a:r>
              <a:rPr lang="en-US" sz="3200" dirty="0">
                <a:latin typeface="Times New Roman" pitchFamily="18" charset="0"/>
                <a:cs typeface="Times New Roman" pitchFamily="18" charset="0"/>
              </a:rPr>
              <a:t>and if </a:t>
            </a:r>
            <a:r>
              <a:rPr lang="en-US" sz="3200" spc="-20" dirty="0">
                <a:latin typeface="Times New Roman" pitchFamily="18" charset="0"/>
                <a:cs typeface="Times New Roman" pitchFamily="18" charset="0"/>
              </a:rPr>
              <a:t>any  </a:t>
            </a:r>
            <a:r>
              <a:rPr lang="en-US" sz="3200" spc="-5" dirty="0">
                <a:latin typeface="Times New Roman" pitchFamily="18" charset="0"/>
                <a:cs typeface="Times New Roman" pitchFamily="18" charset="0"/>
              </a:rPr>
              <a:t>bleeding observed </a:t>
            </a:r>
            <a:r>
              <a:rPr lang="en-US" sz="3200" dirty="0">
                <a:latin typeface="Times New Roman" pitchFamily="18" charset="0"/>
                <a:cs typeface="Times New Roman" pitchFamily="18" charset="0"/>
              </a:rPr>
              <a:t>it is </a:t>
            </a:r>
            <a:r>
              <a:rPr lang="en-US" sz="3200" spc="-10" dirty="0">
                <a:latin typeface="Times New Roman" pitchFamily="18" charset="0"/>
                <a:cs typeface="Times New Roman" pitchFamily="18" charset="0"/>
              </a:rPr>
              <a:t>coagulated </a:t>
            </a:r>
            <a:r>
              <a:rPr lang="en-US" sz="3200" dirty="0">
                <a:latin typeface="Times New Roman" pitchFamily="18" charset="0"/>
                <a:cs typeface="Times New Roman" pitchFamily="18" charset="0"/>
              </a:rPr>
              <a:t>with </a:t>
            </a:r>
            <a:r>
              <a:rPr lang="en-US" sz="3200" spc="-5" dirty="0">
                <a:latin typeface="Times New Roman" pitchFamily="18" charset="0"/>
                <a:cs typeface="Times New Roman" pitchFamily="18" charset="0"/>
              </a:rPr>
              <a:t>ball  </a:t>
            </a:r>
            <a:r>
              <a:rPr lang="en-US" sz="3200" spc="-5" dirty="0" smtClean="0">
                <a:latin typeface="Times New Roman" pitchFamily="18" charset="0"/>
                <a:cs typeface="Times New Roman" pitchFamily="18" charset="0"/>
              </a:rPr>
              <a:t>electrode</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213783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enter for Menstrual Disorders in Rochester, NY"/>
          <p:cNvPicPr>
            <a:picLocks noChangeAspect="1" noChangeArrowheads="1"/>
          </p:cNvPicPr>
          <p:nvPr/>
        </p:nvPicPr>
        <p:blipFill rotWithShape="1">
          <a:blip r:embed="rId2">
            <a:extLst>
              <a:ext uri="{28A0092B-C50C-407E-A947-70E740481C1C}">
                <a14:useLocalDpi xmlns:a14="http://schemas.microsoft.com/office/drawing/2010/main" val="0"/>
              </a:ext>
            </a:extLst>
          </a:blip>
          <a:srcRect b="20833"/>
          <a:stretch/>
        </p:blipFill>
        <p:spPr bwMode="auto">
          <a:xfrm>
            <a:off x="1219200" y="3581400"/>
            <a:ext cx="671512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terine Polyps: Causes, Symptoms, Diagnosis &amp; Treatment"/>
          <p:cNvPicPr>
            <a:picLocks noChangeAspect="1" noChangeArrowheads="1"/>
          </p:cNvPicPr>
          <p:nvPr/>
        </p:nvPicPr>
        <p:blipFill rotWithShape="1">
          <a:blip r:embed="rId3">
            <a:extLst>
              <a:ext uri="{28A0092B-C50C-407E-A947-70E740481C1C}">
                <a14:useLocalDpi xmlns:a14="http://schemas.microsoft.com/office/drawing/2010/main" val="0"/>
              </a:ext>
            </a:extLst>
          </a:blip>
          <a:srcRect r="1943" b="6167"/>
          <a:stretch/>
        </p:blipFill>
        <p:spPr bwMode="auto">
          <a:xfrm>
            <a:off x="304800" y="164872"/>
            <a:ext cx="4669971" cy="31818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ndometrial polyps and polypoid endometrium during in vitro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4872"/>
            <a:ext cx="3522708" cy="322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201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40889" y="461899"/>
            <a:ext cx="4066540" cy="444352"/>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IN" sz="2800" smtClean="0">
                <a:latin typeface="Times New Roman" pitchFamily="18" charset="0"/>
                <a:cs typeface="Times New Roman" pitchFamily="18" charset="0"/>
              </a:rPr>
              <a:t>UTERINE</a:t>
            </a:r>
            <a:r>
              <a:rPr lang="en-IN" sz="2800" spc="-55" smtClean="0">
                <a:latin typeface="Times New Roman" pitchFamily="18" charset="0"/>
                <a:cs typeface="Times New Roman" pitchFamily="18" charset="0"/>
              </a:rPr>
              <a:t> </a:t>
            </a:r>
            <a:r>
              <a:rPr lang="en-IN" sz="2800" spc="-5" smtClean="0">
                <a:latin typeface="Times New Roman" pitchFamily="18" charset="0"/>
                <a:cs typeface="Times New Roman" pitchFamily="18" charset="0"/>
              </a:rPr>
              <a:t>SEPTUM</a:t>
            </a:r>
            <a:endParaRPr lang="en-IN" sz="2800">
              <a:latin typeface="Times New Roman" pitchFamily="18" charset="0"/>
              <a:cs typeface="Times New Roman" pitchFamily="18" charset="0"/>
            </a:endParaRPr>
          </a:p>
        </p:txBody>
      </p:sp>
      <p:sp>
        <p:nvSpPr>
          <p:cNvPr id="3" name="object 3"/>
          <p:cNvSpPr txBox="1"/>
          <p:nvPr/>
        </p:nvSpPr>
        <p:spPr>
          <a:xfrm>
            <a:off x="535940" y="1298194"/>
            <a:ext cx="7779384" cy="4932119"/>
          </a:xfrm>
          <a:prstGeom prst="rect">
            <a:avLst/>
          </a:prstGeom>
        </p:spPr>
        <p:txBody>
          <a:bodyPr vert="horz" wrap="square" lIns="0" tIns="12700" rIns="0" bIns="0" rtlCol="0">
            <a:spAutoFit/>
          </a:bodyPr>
          <a:lstStyle/>
          <a:p>
            <a:pPr marL="12700" algn="just">
              <a:spcBef>
                <a:spcPts val="100"/>
              </a:spcBef>
            </a:pPr>
            <a:r>
              <a:rPr sz="2800" spc="-10" dirty="0">
                <a:latin typeface="Times New Roman" pitchFamily="18" charset="0"/>
                <a:cs typeface="Times New Roman" pitchFamily="18" charset="0"/>
              </a:rPr>
              <a:t>TECHNIQUE</a:t>
            </a:r>
            <a:endParaRPr sz="2800" dirty="0">
              <a:latin typeface="Times New Roman" pitchFamily="18" charset="0"/>
              <a:cs typeface="Times New Roman" pitchFamily="18" charset="0"/>
            </a:endParaRPr>
          </a:p>
          <a:p>
            <a:pPr marL="641985" marR="5080" indent="-457200" algn="just">
              <a:spcBef>
                <a:spcPts val="720"/>
              </a:spcBef>
              <a:buFont typeface="Arial" pitchFamily="34" charset="0"/>
              <a:buChar char="•"/>
            </a:pPr>
            <a:r>
              <a:rPr sz="2800" spc="-20" dirty="0">
                <a:latin typeface="Times New Roman" pitchFamily="18" charset="0"/>
                <a:cs typeface="Times New Roman" pitchFamily="18" charset="0"/>
              </a:rPr>
              <a:t>Hysteroscope </a:t>
            </a:r>
            <a:r>
              <a:rPr sz="2800" dirty="0">
                <a:latin typeface="Times New Roman" pitchFamily="18" charset="0"/>
                <a:cs typeface="Times New Roman" pitchFamily="18" charset="0"/>
              </a:rPr>
              <a:t>is </a:t>
            </a:r>
            <a:r>
              <a:rPr sz="2800" spc="-20" dirty="0">
                <a:latin typeface="Times New Roman" pitchFamily="18" charset="0"/>
                <a:cs typeface="Times New Roman" pitchFamily="18" charset="0"/>
              </a:rPr>
              <a:t>drawn </a:t>
            </a:r>
            <a:r>
              <a:rPr sz="2800" spc="-10" dirty="0">
                <a:latin typeface="Times New Roman" pitchFamily="18" charset="0"/>
                <a:cs typeface="Times New Roman" pitchFamily="18" charset="0"/>
              </a:rPr>
              <a:t>to </a:t>
            </a:r>
            <a:r>
              <a:rPr sz="2800" dirty="0">
                <a:latin typeface="Times New Roman" pitchFamily="18" charset="0"/>
                <a:cs typeface="Times New Roman" pitchFamily="18" charset="0"/>
              </a:rPr>
              <a:t>the </a:t>
            </a:r>
            <a:r>
              <a:rPr sz="2800" spc="-10" dirty="0">
                <a:latin typeface="Times New Roman" pitchFamily="18" charset="0"/>
                <a:cs typeface="Times New Roman" pitchFamily="18" charset="0"/>
              </a:rPr>
              <a:t>level </a:t>
            </a:r>
            <a:r>
              <a:rPr sz="2800" spc="-15" dirty="0">
                <a:latin typeface="Times New Roman" pitchFamily="18" charset="0"/>
                <a:cs typeface="Times New Roman" pitchFamily="18" charset="0"/>
              </a:rPr>
              <a:t>just </a:t>
            </a:r>
            <a:r>
              <a:rPr sz="2800" spc="-5" dirty="0">
                <a:latin typeface="Times New Roman" pitchFamily="18" charset="0"/>
                <a:cs typeface="Times New Roman" pitchFamily="18" charset="0"/>
              </a:rPr>
              <a:t>above </a:t>
            </a:r>
            <a:r>
              <a:rPr sz="2800" dirty="0">
                <a:latin typeface="Times New Roman" pitchFamily="18" charset="0"/>
                <a:cs typeface="Times New Roman" pitchFamily="18" charset="0"/>
              </a:rPr>
              <a:t>the  </a:t>
            </a:r>
            <a:r>
              <a:rPr sz="2800" spc="-10" dirty="0">
                <a:latin typeface="Times New Roman" pitchFamily="18" charset="0"/>
                <a:cs typeface="Times New Roman" pitchFamily="18" charset="0"/>
              </a:rPr>
              <a:t>internal </a:t>
            </a:r>
            <a:r>
              <a:rPr sz="2800" dirty="0">
                <a:latin typeface="Times New Roman" pitchFamily="18" charset="0"/>
                <a:cs typeface="Times New Roman" pitchFamily="18" charset="0"/>
              </a:rPr>
              <a:t>os and </a:t>
            </a:r>
            <a:r>
              <a:rPr sz="2800" spc="-5" dirty="0">
                <a:latin typeface="Times New Roman" pitchFamily="18" charset="0"/>
                <a:cs typeface="Times New Roman" pitchFamily="18" charset="0"/>
              </a:rPr>
              <a:t>septum is </a:t>
            </a:r>
            <a:r>
              <a:rPr sz="2800" dirty="0">
                <a:latin typeface="Times New Roman" pitchFamily="18" charset="0"/>
                <a:cs typeface="Times New Roman" pitchFamily="18" charset="0"/>
              </a:rPr>
              <a:t>cut </a:t>
            </a:r>
            <a:r>
              <a:rPr sz="2800" spc="-20" dirty="0">
                <a:latin typeface="Times New Roman" pitchFamily="18" charset="0"/>
                <a:cs typeface="Times New Roman" pitchFamily="18" charset="0"/>
              </a:rPr>
              <a:t>from </a:t>
            </a:r>
            <a:r>
              <a:rPr sz="2800" spc="-10" dirty="0">
                <a:latin typeface="Times New Roman" pitchFamily="18" charset="0"/>
                <a:cs typeface="Times New Roman" pitchFamily="18" charset="0"/>
              </a:rPr>
              <a:t>below  </a:t>
            </a:r>
            <a:r>
              <a:rPr sz="2800" spc="-15" dirty="0">
                <a:latin typeface="Times New Roman" pitchFamily="18" charset="0"/>
                <a:cs typeface="Times New Roman" pitchFamily="18" charset="0"/>
              </a:rPr>
              <a:t>upwards </a:t>
            </a:r>
            <a:r>
              <a:rPr sz="2800" dirty="0">
                <a:latin typeface="Times New Roman" pitchFamily="18" charset="0"/>
                <a:cs typeface="Times New Roman" pitchFamily="18" charset="0"/>
              </a:rPr>
              <a:t>with </a:t>
            </a:r>
            <a:r>
              <a:rPr sz="2800" spc="-5" dirty="0">
                <a:latin typeface="Times New Roman" pitchFamily="18" charset="0"/>
                <a:cs typeface="Times New Roman" pitchFamily="18" charset="0"/>
              </a:rPr>
              <a:t>simultaneous</a:t>
            </a:r>
            <a:r>
              <a:rPr sz="2800" spc="10" dirty="0">
                <a:latin typeface="Times New Roman" pitchFamily="18" charset="0"/>
                <a:cs typeface="Times New Roman" pitchFamily="18" charset="0"/>
              </a:rPr>
              <a:t> </a:t>
            </a:r>
            <a:r>
              <a:rPr sz="2800" spc="-25" dirty="0">
                <a:latin typeface="Times New Roman" pitchFamily="18" charset="0"/>
                <a:cs typeface="Times New Roman" pitchFamily="18" charset="0"/>
              </a:rPr>
              <a:t>laparoscopy.</a:t>
            </a:r>
            <a:endParaRPr sz="2800" dirty="0">
              <a:latin typeface="Times New Roman" pitchFamily="18" charset="0"/>
              <a:cs typeface="Times New Roman" pitchFamily="18" charset="0"/>
            </a:endParaRPr>
          </a:p>
          <a:p>
            <a:pPr marL="641985" marR="114300" indent="-457200" algn="just">
              <a:spcBef>
                <a:spcPts val="720"/>
              </a:spcBef>
              <a:buFont typeface="Arial" pitchFamily="34" charset="0"/>
              <a:buChar char="•"/>
            </a:pPr>
            <a:r>
              <a:rPr sz="2800" spc="-10" dirty="0">
                <a:latin typeface="Times New Roman" pitchFamily="18" charset="0"/>
                <a:cs typeface="Times New Roman" pitchFamily="18" charset="0"/>
              </a:rPr>
              <a:t>Stop </a:t>
            </a:r>
            <a:r>
              <a:rPr sz="2800" spc="-5" dirty="0">
                <a:latin typeface="Times New Roman" pitchFamily="18" charset="0"/>
                <a:cs typeface="Times New Roman" pitchFamily="18" charset="0"/>
              </a:rPr>
              <a:t>dissecting </a:t>
            </a:r>
            <a:r>
              <a:rPr sz="2800" dirty="0">
                <a:latin typeface="Times New Roman" pitchFamily="18" charset="0"/>
                <a:cs typeface="Times New Roman" pitchFamily="18" charset="0"/>
              </a:rPr>
              <a:t>when </a:t>
            </a:r>
            <a:r>
              <a:rPr sz="2800" spc="-5" dirty="0">
                <a:latin typeface="Times New Roman" pitchFamily="18" charset="0"/>
                <a:cs typeface="Times New Roman" pitchFamily="18" charset="0"/>
              </a:rPr>
              <a:t>both </a:t>
            </a:r>
            <a:r>
              <a:rPr sz="2800" dirty="0">
                <a:latin typeface="Times New Roman" pitchFamily="18" charset="0"/>
                <a:cs typeface="Times New Roman" pitchFamily="18" charset="0"/>
              </a:rPr>
              <a:t>tubal </a:t>
            </a:r>
            <a:r>
              <a:rPr sz="2800" spc="-10" dirty="0">
                <a:latin typeface="Times New Roman" pitchFamily="18" charset="0"/>
                <a:cs typeface="Times New Roman" pitchFamily="18" charset="0"/>
              </a:rPr>
              <a:t>ostia </a:t>
            </a:r>
            <a:r>
              <a:rPr sz="2800" spc="-15" dirty="0">
                <a:latin typeface="Times New Roman" pitchFamily="18" charset="0"/>
                <a:cs typeface="Times New Roman" pitchFamily="18" charset="0"/>
              </a:rPr>
              <a:t>are </a:t>
            </a:r>
            <a:r>
              <a:rPr sz="2800" spc="-5" dirty="0">
                <a:latin typeface="Times New Roman" pitchFamily="18" charset="0"/>
                <a:cs typeface="Times New Roman" pitchFamily="18" charset="0"/>
              </a:rPr>
              <a:t>clearly  </a:t>
            </a:r>
            <a:r>
              <a:rPr sz="2800" dirty="0">
                <a:latin typeface="Times New Roman" pitchFamily="18" charset="0"/>
                <a:cs typeface="Times New Roman" pitchFamily="18" charset="0"/>
              </a:rPr>
              <a:t>visible in </a:t>
            </a:r>
            <a:r>
              <a:rPr sz="2800" spc="-10" dirty="0">
                <a:latin typeface="Times New Roman" pitchFamily="18" charset="0"/>
                <a:cs typeface="Times New Roman" pitchFamily="18" charset="0"/>
              </a:rPr>
              <a:t>panoramic </a:t>
            </a:r>
            <a:r>
              <a:rPr sz="2800" spc="-5" dirty="0">
                <a:latin typeface="Times New Roman" pitchFamily="18" charset="0"/>
                <a:cs typeface="Times New Roman" pitchFamily="18" charset="0"/>
              </a:rPr>
              <a:t>view </a:t>
            </a:r>
            <a:r>
              <a:rPr sz="2800" dirty="0">
                <a:latin typeface="Times New Roman" pitchFamily="18" charset="0"/>
                <a:cs typeface="Times New Roman" pitchFamily="18" charset="0"/>
              </a:rPr>
              <a:t>and signal </a:t>
            </a:r>
            <a:r>
              <a:rPr sz="2800" spc="-20" dirty="0">
                <a:latin typeface="Times New Roman" pitchFamily="18" charset="0"/>
                <a:cs typeface="Times New Roman" pitchFamily="18" charset="0"/>
              </a:rPr>
              <a:t>from  </a:t>
            </a:r>
            <a:r>
              <a:rPr sz="2800" spc="-10" dirty="0">
                <a:latin typeface="Times New Roman" pitchFamily="18" charset="0"/>
                <a:cs typeface="Times New Roman" pitchFamily="18" charset="0"/>
              </a:rPr>
              <a:t>laparoscopist that </a:t>
            </a:r>
            <a:r>
              <a:rPr sz="2800" spc="-5" dirty="0">
                <a:latin typeface="Times New Roman" pitchFamily="18" charset="0"/>
                <a:cs typeface="Times New Roman" pitchFamily="18" charset="0"/>
              </a:rPr>
              <a:t>fundus </a:t>
            </a:r>
            <a:r>
              <a:rPr sz="2800" dirty="0">
                <a:latin typeface="Times New Roman" pitchFamily="18" charset="0"/>
                <a:cs typeface="Times New Roman" pitchFamily="18" charset="0"/>
              </a:rPr>
              <a:t>is</a:t>
            </a:r>
            <a:r>
              <a:rPr sz="2800" spc="-30" dirty="0">
                <a:latin typeface="Times New Roman" pitchFamily="18" charset="0"/>
                <a:cs typeface="Times New Roman" pitchFamily="18" charset="0"/>
              </a:rPr>
              <a:t> </a:t>
            </a:r>
            <a:r>
              <a:rPr sz="2800" spc="-10" dirty="0">
                <a:latin typeface="Times New Roman" pitchFamily="18" charset="0"/>
                <a:cs typeface="Times New Roman" pitchFamily="18" charset="0"/>
              </a:rPr>
              <a:t>approaching</a:t>
            </a:r>
            <a:endParaRPr sz="2800" dirty="0">
              <a:latin typeface="Times New Roman" pitchFamily="18" charset="0"/>
              <a:cs typeface="Times New Roman" pitchFamily="18" charset="0"/>
            </a:endParaRPr>
          </a:p>
          <a:p>
            <a:pPr marL="184785" algn="just"/>
            <a:r>
              <a:rPr sz="2800" spc="-25" dirty="0">
                <a:latin typeface="Times New Roman" pitchFamily="18" charset="0"/>
                <a:cs typeface="Times New Roman" pitchFamily="18" charset="0"/>
              </a:rPr>
              <a:t>Post </a:t>
            </a:r>
            <a:r>
              <a:rPr sz="2800" spc="-5" dirty="0">
                <a:latin typeface="Times New Roman" pitchFamily="18" charset="0"/>
                <a:cs typeface="Times New Roman" pitchFamily="18" charset="0"/>
              </a:rPr>
              <a:t>op</a:t>
            </a:r>
            <a:r>
              <a:rPr sz="2800" spc="15" dirty="0">
                <a:latin typeface="Times New Roman" pitchFamily="18" charset="0"/>
                <a:cs typeface="Times New Roman" pitchFamily="18" charset="0"/>
              </a:rPr>
              <a:t> </a:t>
            </a:r>
            <a:r>
              <a:rPr sz="2800" spc="-15" dirty="0" smtClean="0">
                <a:latin typeface="Times New Roman" pitchFamily="18" charset="0"/>
                <a:cs typeface="Times New Roman" pitchFamily="18" charset="0"/>
              </a:rPr>
              <a:t>care</a:t>
            </a:r>
            <a:endParaRPr sz="2800" dirty="0">
              <a:latin typeface="Times New Roman" pitchFamily="18" charset="0"/>
              <a:cs typeface="Times New Roman" pitchFamily="18" charset="0"/>
            </a:endParaRPr>
          </a:p>
          <a:p>
            <a:pPr marL="97790" algn="just"/>
            <a:r>
              <a:rPr sz="2800" spc="-25" dirty="0">
                <a:latin typeface="Times New Roman" pitchFamily="18" charset="0"/>
                <a:cs typeface="Times New Roman" pitchFamily="18" charset="0"/>
              </a:rPr>
              <a:t>-Foley’s</a:t>
            </a:r>
            <a:r>
              <a:rPr sz="2800" spc="-10" dirty="0">
                <a:latin typeface="Times New Roman" pitchFamily="18" charset="0"/>
                <a:cs typeface="Times New Roman" pitchFamily="18" charset="0"/>
              </a:rPr>
              <a:t> </a:t>
            </a:r>
            <a:r>
              <a:rPr sz="2800" spc="-15" dirty="0">
                <a:latin typeface="Times New Roman" pitchFamily="18" charset="0"/>
                <a:cs typeface="Times New Roman" pitchFamily="18" charset="0"/>
              </a:rPr>
              <a:t>catheter</a:t>
            </a:r>
            <a:endParaRPr sz="2800" dirty="0">
              <a:latin typeface="Times New Roman" pitchFamily="18" charset="0"/>
              <a:cs typeface="Times New Roman" pitchFamily="18" charset="0"/>
            </a:endParaRPr>
          </a:p>
          <a:p>
            <a:pPr marL="97790" algn="just"/>
            <a:r>
              <a:rPr sz="2800" spc="-15" dirty="0">
                <a:latin typeface="Times New Roman" pitchFamily="18" charset="0"/>
                <a:cs typeface="Times New Roman" pitchFamily="18" charset="0"/>
              </a:rPr>
              <a:t>-conjugated estrogens</a:t>
            </a:r>
            <a:r>
              <a:rPr sz="2800" spc="-35" dirty="0">
                <a:latin typeface="Times New Roman" pitchFamily="18" charset="0"/>
                <a:cs typeface="Times New Roman" pitchFamily="18" charset="0"/>
              </a:rPr>
              <a:t> </a:t>
            </a:r>
            <a:r>
              <a:rPr sz="2800" dirty="0">
                <a:latin typeface="Times New Roman" pitchFamily="18" charset="0"/>
                <a:cs typeface="Times New Roman" pitchFamily="18" charset="0"/>
              </a:rPr>
              <a:t>and</a:t>
            </a:r>
          </a:p>
          <a:p>
            <a:pPr marL="97790" algn="just"/>
            <a:r>
              <a:rPr sz="2800" dirty="0">
                <a:latin typeface="Times New Roman" pitchFamily="18" charset="0"/>
                <a:cs typeface="Times New Roman" pitchFamily="18" charset="0"/>
              </a:rPr>
              <a:t>- HSG </a:t>
            </a:r>
            <a:r>
              <a:rPr sz="2800" spc="-10" dirty="0">
                <a:latin typeface="Times New Roman" pitchFamily="18" charset="0"/>
                <a:cs typeface="Times New Roman" pitchFamily="18" charset="0"/>
              </a:rPr>
              <a:t>after 6-8</a:t>
            </a:r>
            <a:r>
              <a:rPr sz="2800" spc="-30" dirty="0">
                <a:latin typeface="Times New Roman" pitchFamily="18" charset="0"/>
                <a:cs typeface="Times New Roman" pitchFamily="18" charset="0"/>
              </a:rPr>
              <a:t> </a:t>
            </a:r>
            <a:r>
              <a:rPr sz="2800" spc="-15" dirty="0">
                <a:latin typeface="Times New Roman" pitchFamily="18" charset="0"/>
                <a:cs typeface="Times New Roman" pitchFamily="18" charset="0"/>
              </a:rPr>
              <a:t>weeks</a:t>
            </a:r>
            <a:endParaRPr sz="2800" dirty="0">
              <a:latin typeface="Times New Roman" pitchFamily="18" charset="0"/>
              <a:cs typeface="Times New Roman" pitchFamily="18" charset="0"/>
            </a:endParaRPr>
          </a:p>
        </p:txBody>
      </p:sp>
    </p:spTree>
    <p:extLst>
      <p:ext uri="{BB962C8B-B14F-4D97-AF65-F5344CB8AC3E}">
        <p14:creationId xmlns:p14="http://schemas.microsoft.com/office/powerpoint/2010/main" val="30367643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27532" y="533400"/>
            <a:ext cx="3272028" cy="222504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41875" y="533400"/>
            <a:ext cx="3453384" cy="222504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27532" y="3282696"/>
            <a:ext cx="3272028" cy="268071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341876" y="3282696"/>
            <a:ext cx="3453384" cy="2680716"/>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27356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1905000" y="228600"/>
            <a:ext cx="5791200" cy="777777"/>
          </a:xfrm>
          <a:prstGeom prst="rect">
            <a:avLst/>
          </a:prstGeom>
        </p:spPr>
        <p:txBody>
          <a:bodyPr vert="horz" wrap="square" lIns="0" tIns="160655" rIns="0" bIns="0" rtlCol="0">
            <a:spAutoFit/>
          </a:bodyPr>
          <a:lstStyle>
            <a:lvl1pPr>
              <a:defRPr>
                <a:latin typeface="+mj-lt"/>
                <a:ea typeface="+mj-ea"/>
                <a:cs typeface="+mj-cs"/>
              </a:defRPr>
            </a:lvl1pPr>
          </a:lstStyle>
          <a:p>
            <a:pPr marL="12700" marR="5080" algn="just">
              <a:lnSpc>
                <a:spcPts val="4800"/>
              </a:lnSpc>
              <a:spcBef>
                <a:spcPts val="1265"/>
              </a:spcBef>
            </a:pPr>
            <a:r>
              <a:rPr lang="en-IN" sz="2800" spc="95" dirty="0" smtClean="0">
                <a:latin typeface="Times New Roman" pitchFamily="18" charset="0"/>
                <a:cs typeface="Times New Roman" pitchFamily="18" charset="0"/>
              </a:rPr>
              <a:t>I</a:t>
            </a:r>
            <a:r>
              <a:rPr lang="en-IN" sz="2800" spc="90" dirty="0" smtClean="0">
                <a:latin typeface="Times New Roman" pitchFamily="18" charset="0"/>
                <a:cs typeface="Times New Roman" pitchFamily="18" charset="0"/>
              </a:rPr>
              <a:t>N</a:t>
            </a:r>
            <a:r>
              <a:rPr lang="en-IN" sz="2800" spc="95" dirty="0" smtClean="0">
                <a:latin typeface="Times New Roman" pitchFamily="18" charset="0"/>
                <a:cs typeface="Times New Roman" pitchFamily="18" charset="0"/>
              </a:rPr>
              <a:t>T</a:t>
            </a:r>
            <a:r>
              <a:rPr lang="en-IN" sz="2800" spc="90" dirty="0" smtClean="0">
                <a:latin typeface="Times New Roman" pitchFamily="18" charset="0"/>
                <a:cs typeface="Times New Roman" pitchFamily="18" charset="0"/>
              </a:rPr>
              <a:t>RAU</a:t>
            </a:r>
            <a:r>
              <a:rPr lang="en-IN" sz="2800" spc="95" dirty="0" smtClean="0">
                <a:latin typeface="Times New Roman" pitchFamily="18" charset="0"/>
                <a:cs typeface="Times New Roman" pitchFamily="18" charset="0"/>
              </a:rPr>
              <a:t>T</a:t>
            </a:r>
            <a:r>
              <a:rPr lang="en-IN" sz="2800" spc="90" dirty="0" smtClean="0">
                <a:latin typeface="Times New Roman" pitchFamily="18" charset="0"/>
                <a:cs typeface="Times New Roman" pitchFamily="18" charset="0"/>
              </a:rPr>
              <a:t>ER</a:t>
            </a:r>
            <a:r>
              <a:rPr lang="en-IN" sz="2800" spc="95" dirty="0" smtClean="0">
                <a:latin typeface="Times New Roman" pitchFamily="18" charset="0"/>
                <a:cs typeface="Times New Roman" pitchFamily="18" charset="0"/>
              </a:rPr>
              <a:t>I</a:t>
            </a:r>
            <a:r>
              <a:rPr lang="en-IN" sz="2800" spc="90" dirty="0" smtClean="0">
                <a:latin typeface="Times New Roman" pitchFamily="18" charset="0"/>
                <a:cs typeface="Times New Roman" pitchFamily="18" charset="0"/>
              </a:rPr>
              <a:t>N</a:t>
            </a:r>
            <a:r>
              <a:rPr lang="en-IN" sz="2800" dirty="0" smtClean="0">
                <a:latin typeface="Times New Roman" pitchFamily="18" charset="0"/>
                <a:cs typeface="Times New Roman" pitchFamily="18" charset="0"/>
              </a:rPr>
              <a:t>E  </a:t>
            </a:r>
            <a:r>
              <a:rPr lang="en-IN" sz="2800" spc="80" dirty="0" smtClean="0">
                <a:latin typeface="Times New Roman" pitchFamily="18" charset="0"/>
                <a:cs typeface="Times New Roman" pitchFamily="18" charset="0"/>
              </a:rPr>
              <a:t>ADHESIONS</a:t>
            </a:r>
            <a:endParaRPr lang="en-IN" sz="2800" spc="80" dirty="0">
              <a:latin typeface="Times New Roman" pitchFamily="18" charset="0"/>
              <a:cs typeface="Times New Roman" pitchFamily="18" charset="0"/>
            </a:endParaRPr>
          </a:p>
        </p:txBody>
      </p:sp>
      <p:sp>
        <p:nvSpPr>
          <p:cNvPr id="3" name="object 3"/>
          <p:cNvSpPr txBox="1"/>
          <p:nvPr/>
        </p:nvSpPr>
        <p:spPr>
          <a:xfrm>
            <a:off x="381000" y="1017263"/>
            <a:ext cx="8077200" cy="5606022"/>
          </a:xfrm>
          <a:prstGeom prst="rect">
            <a:avLst/>
          </a:prstGeom>
        </p:spPr>
        <p:txBody>
          <a:bodyPr vert="horz" wrap="square" lIns="0" tIns="46355" rIns="0" bIns="0" rtlCol="0">
            <a:spAutoFit/>
          </a:bodyPr>
          <a:lstStyle/>
          <a:p>
            <a:pPr marL="12700">
              <a:spcBef>
                <a:spcPts val="365"/>
              </a:spcBef>
            </a:pPr>
            <a:r>
              <a:rPr sz="2800" spc="90" dirty="0">
                <a:latin typeface="Times New Roman" pitchFamily="18" charset="0"/>
                <a:cs typeface="Times New Roman" pitchFamily="18" charset="0"/>
              </a:rPr>
              <a:t>Trauma</a:t>
            </a:r>
            <a:endParaRPr sz="2800" dirty="0">
              <a:latin typeface="Times New Roman" pitchFamily="18" charset="0"/>
              <a:cs typeface="Times New Roman" pitchFamily="18" charset="0"/>
            </a:endParaRPr>
          </a:p>
          <a:p>
            <a:pPr marL="186690" marR="5080" indent="-137795">
              <a:spcBef>
                <a:spcPts val="465"/>
              </a:spcBef>
              <a:buClr>
                <a:srgbClr val="E30058"/>
              </a:buClr>
              <a:buChar char=""/>
              <a:tabLst>
                <a:tab pos="187325" algn="l"/>
              </a:tabLst>
            </a:pPr>
            <a:r>
              <a:rPr sz="2800" spc="50" dirty="0">
                <a:latin typeface="Times New Roman" pitchFamily="18" charset="0"/>
                <a:cs typeface="Times New Roman" pitchFamily="18" charset="0"/>
              </a:rPr>
              <a:t>Missed </a:t>
            </a:r>
            <a:r>
              <a:rPr sz="2800" spc="114" dirty="0">
                <a:latin typeface="Times New Roman" pitchFamily="18" charset="0"/>
                <a:cs typeface="Times New Roman" pitchFamily="18" charset="0"/>
              </a:rPr>
              <a:t>or </a:t>
            </a:r>
            <a:r>
              <a:rPr sz="2800" spc="90" dirty="0">
                <a:latin typeface="Times New Roman" pitchFamily="18" charset="0"/>
                <a:cs typeface="Times New Roman" pitchFamily="18" charset="0"/>
              </a:rPr>
              <a:t>incomplete </a:t>
            </a:r>
            <a:r>
              <a:rPr sz="2800" spc="100" dirty="0">
                <a:latin typeface="Times New Roman" pitchFamily="18" charset="0"/>
                <a:cs typeface="Times New Roman" pitchFamily="18" charset="0"/>
              </a:rPr>
              <a:t>abortion, </a:t>
            </a:r>
            <a:r>
              <a:rPr sz="2800" spc="110" dirty="0">
                <a:latin typeface="Times New Roman" pitchFamily="18" charset="0"/>
                <a:cs typeface="Times New Roman" pitchFamily="18" charset="0"/>
              </a:rPr>
              <a:t>postpartum </a:t>
            </a:r>
            <a:r>
              <a:rPr sz="2800" spc="85" dirty="0">
                <a:latin typeface="Times New Roman" pitchFamily="18" charset="0"/>
                <a:cs typeface="Times New Roman" pitchFamily="18" charset="0"/>
              </a:rPr>
              <a:t>hemorrhage, or  </a:t>
            </a:r>
            <a:r>
              <a:rPr sz="2800" spc="80" dirty="0">
                <a:latin typeface="Times New Roman" pitchFamily="18" charset="0"/>
                <a:cs typeface="Times New Roman" pitchFamily="18" charset="0"/>
              </a:rPr>
              <a:t>retained </a:t>
            </a:r>
            <a:r>
              <a:rPr sz="2800" spc="70" dirty="0">
                <a:latin typeface="Times New Roman" pitchFamily="18" charset="0"/>
                <a:cs typeface="Times New Roman" pitchFamily="18" charset="0"/>
              </a:rPr>
              <a:t>placental</a:t>
            </a:r>
            <a:r>
              <a:rPr sz="2800" spc="90" dirty="0">
                <a:latin typeface="Times New Roman" pitchFamily="18" charset="0"/>
                <a:cs typeface="Times New Roman" pitchFamily="18" charset="0"/>
              </a:rPr>
              <a:t> </a:t>
            </a:r>
            <a:r>
              <a:rPr sz="2800" spc="85" dirty="0">
                <a:latin typeface="Times New Roman" pitchFamily="18" charset="0"/>
                <a:cs typeface="Times New Roman" pitchFamily="18" charset="0"/>
              </a:rPr>
              <a:t>remnants</a:t>
            </a:r>
            <a:endParaRPr sz="2800" dirty="0">
              <a:latin typeface="Times New Roman" pitchFamily="18" charset="0"/>
              <a:cs typeface="Times New Roman" pitchFamily="18" charset="0"/>
            </a:endParaRPr>
          </a:p>
          <a:p>
            <a:pPr marL="12700" marR="4102100">
              <a:lnSpc>
                <a:spcPct val="143300"/>
              </a:lnSpc>
              <a:spcBef>
                <a:spcPts val="125"/>
              </a:spcBef>
            </a:pPr>
            <a:r>
              <a:rPr sz="2800" spc="70" dirty="0" smtClean="0">
                <a:latin typeface="Times New Roman" pitchFamily="18" charset="0"/>
                <a:cs typeface="Times New Roman" pitchFamily="18" charset="0"/>
              </a:rPr>
              <a:t>Genital</a:t>
            </a:r>
            <a:r>
              <a:rPr lang="en-IN" sz="2800" spc="70" dirty="0">
                <a:latin typeface="Times New Roman" pitchFamily="18" charset="0"/>
                <a:cs typeface="Times New Roman" pitchFamily="18" charset="0"/>
              </a:rPr>
              <a:t> </a:t>
            </a:r>
            <a:r>
              <a:rPr sz="2800" spc="100" dirty="0" smtClean="0">
                <a:latin typeface="Times New Roman" pitchFamily="18" charset="0"/>
                <a:cs typeface="Times New Roman" pitchFamily="18" charset="0"/>
              </a:rPr>
              <a:t>tuberculosis  </a:t>
            </a:r>
            <a:r>
              <a:rPr sz="2800" spc="75" dirty="0">
                <a:latin typeface="Times New Roman" pitchFamily="18" charset="0"/>
                <a:cs typeface="Times New Roman" pitchFamily="18" charset="0"/>
              </a:rPr>
              <a:t>Classifications</a:t>
            </a:r>
            <a:endParaRPr sz="2800" dirty="0">
              <a:latin typeface="Times New Roman" pitchFamily="18" charset="0"/>
              <a:cs typeface="Times New Roman" pitchFamily="18" charset="0"/>
            </a:endParaRPr>
          </a:p>
          <a:p>
            <a:pPr marL="186690" indent="-138430">
              <a:lnSpc>
                <a:spcPct val="100000"/>
              </a:lnSpc>
              <a:spcBef>
                <a:spcPts val="235"/>
              </a:spcBef>
              <a:buClr>
                <a:srgbClr val="E30058"/>
              </a:buClr>
              <a:buChar char=""/>
              <a:tabLst>
                <a:tab pos="187325" algn="l"/>
              </a:tabLst>
            </a:pPr>
            <a:r>
              <a:rPr sz="2800" spc="70" dirty="0">
                <a:latin typeface="Times New Roman" pitchFamily="18" charset="0"/>
                <a:cs typeface="Times New Roman" pitchFamily="18" charset="0"/>
              </a:rPr>
              <a:t>Endometrial </a:t>
            </a:r>
            <a:r>
              <a:rPr sz="2800" spc="60" dirty="0">
                <a:latin typeface="Times New Roman" pitchFamily="18" charset="0"/>
                <a:cs typeface="Times New Roman" pitchFamily="18" charset="0"/>
              </a:rPr>
              <a:t>adhesions </a:t>
            </a:r>
            <a:r>
              <a:rPr sz="2800" spc="440" dirty="0">
                <a:latin typeface="Times New Roman" pitchFamily="18" charset="0"/>
                <a:cs typeface="Times New Roman" pitchFamily="18" charset="0"/>
              </a:rPr>
              <a:t>- </a:t>
            </a:r>
            <a:r>
              <a:rPr sz="2800" spc="100" dirty="0">
                <a:latin typeface="Times New Roman" pitchFamily="18" charset="0"/>
                <a:cs typeface="Times New Roman" pitchFamily="18" charset="0"/>
              </a:rPr>
              <a:t>filmsy</a:t>
            </a:r>
            <a:r>
              <a:rPr sz="2800" spc="-245" dirty="0">
                <a:latin typeface="Times New Roman" pitchFamily="18" charset="0"/>
                <a:cs typeface="Times New Roman" pitchFamily="18" charset="0"/>
              </a:rPr>
              <a:t> </a:t>
            </a:r>
            <a:r>
              <a:rPr sz="2800" spc="60" dirty="0">
                <a:latin typeface="Times New Roman" pitchFamily="18" charset="0"/>
                <a:cs typeface="Times New Roman" pitchFamily="18" charset="0"/>
              </a:rPr>
              <a:t>adhesions</a:t>
            </a:r>
            <a:endParaRPr sz="2800" dirty="0">
              <a:latin typeface="Times New Roman" pitchFamily="18" charset="0"/>
              <a:cs typeface="Times New Roman" pitchFamily="18" charset="0"/>
            </a:endParaRPr>
          </a:p>
          <a:p>
            <a:pPr marL="186690" indent="-138430">
              <a:lnSpc>
                <a:spcPct val="100000"/>
              </a:lnSpc>
              <a:spcBef>
                <a:spcPts val="384"/>
              </a:spcBef>
              <a:buClr>
                <a:srgbClr val="E30058"/>
              </a:buClr>
              <a:buChar char=""/>
              <a:tabLst>
                <a:tab pos="187325" algn="l"/>
              </a:tabLst>
            </a:pPr>
            <a:r>
              <a:rPr sz="2800" spc="85" dirty="0">
                <a:latin typeface="Times New Roman" pitchFamily="18" charset="0"/>
                <a:cs typeface="Times New Roman" pitchFamily="18" charset="0"/>
              </a:rPr>
              <a:t>Myometrial </a:t>
            </a:r>
            <a:r>
              <a:rPr sz="2800" spc="60" dirty="0">
                <a:latin typeface="Times New Roman" pitchFamily="18" charset="0"/>
                <a:cs typeface="Times New Roman" pitchFamily="18" charset="0"/>
              </a:rPr>
              <a:t>adhesions </a:t>
            </a:r>
            <a:r>
              <a:rPr sz="2800" spc="-105" dirty="0">
                <a:latin typeface="Times New Roman" pitchFamily="18" charset="0"/>
                <a:cs typeface="Times New Roman" pitchFamily="18" charset="0"/>
              </a:rPr>
              <a:t>– </a:t>
            </a:r>
            <a:r>
              <a:rPr sz="2800" spc="45" dirty="0">
                <a:latin typeface="Times New Roman" pitchFamily="18" charset="0"/>
                <a:cs typeface="Times New Roman" pitchFamily="18" charset="0"/>
              </a:rPr>
              <a:t>dense</a:t>
            </a:r>
            <a:r>
              <a:rPr sz="2800" spc="-120" dirty="0">
                <a:latin typeface="Times New Roman" pitchFamily="18" charset="0"/>
                <a:cs typeface="Times New Roman" pitchFamily="18" charset="0"/>
              </a:rPr>
              <a:t> </a:t>
            </a:r>
            <a:r>
              <a:rPr sz="2800" spc="60" dirty="0">
                <a:latin typeface="Times New Roman" pitchFamily="18" charset="0"/>
                <a:cs typeface="Times New Roman" pitchFamily="18" charset="0"/>
              </a:rPr>
              <a:t>adhesions</a:t>
            </a:r>
            <a:endParaRPr sz="2800" dirty="0">
              <a:latin typeface="Times New Roman" pitchFamily="18" charset="0"/>
              <a:cs typeface="Times New Roman" pitchFamily="18" charset="0"/>
            </a:endParaRPr>
          </a:p>
          <a:p>
            <a:pPr marL="186690" indent="-138430">
              <a:lnSpc>
                <a:spcPct val="100000"/>
              </a:lnSpc>
              <a:spcBef>
                <a:spcPts val="380"/>
              </a:spcBef>
              <a:buClr>
                <a:srgbClr val="E30058"/>
              </a:buClr>
              <a:buChar char=""/>
              <a:tabLst>
                <a:tab pos="187325" algn="l"/>
              </a:tabLst>
            </a:pPr>
            <a:r>
              <a:rPr sz="2800" spc="60" dirty="0">
                <a:latin typeface="Times New Roman" pitchFamily="18" charset="0"/>
                <a:cs typeface="Times New Roman" pitchFamily="18" charset="0"/>
              </a:rPr>
              <a:t>Connective </a:t>
            </a:r>
            <a:r>
              <a:rPr sz="2800" spc="105" dirty="0">
                <a:latin typeface="Times New Roman" pitchFamily="18" charset="0"/>
                <a:cs typeface="Times New Roman" pitchFamily="18" charset="0"/>
              </a:rPr>
              <a:t>fiber </a:t>
            </a:r>
            <a:r>
              <a:rPr sz="2800" spc="40" dirty="0">
                <a:latin typeface="Times New Roman" pitchFamily="18" charset="0"/>
                <a:cs typeface="Times New Roman" pitchFamily="18" charset="0"/>
              </a:rPr>
              <a:t>synechiae</a:t>
            </a:r>
            <a:endParaRPr sz="2800" dirty="0">
              <a:latin typeface="Times New Roman" pitchFamily="18" charset="0"/>
              <a:cs typeface="Times New Roman" pitchFamily="18" charset="0"/>
            </a:endParaRPr>
          </a:p>
          <a:p>
            <a:pPr marL="12700">
              <a:lnSpc>
                <a:spcPct val="100000"/>
              </a:lnSpc>
              <a:spcBef>
                <a:spcPts val="1295"/>
              </a:spcBef>
            </a:pPr>
            <a:r>
              <a:rPr sz="2800" spc="30" dirty="0">
                <a:latin typeface="Times New Roman" pitchFamily="18" charset="0"/>
                <a:cs typeface="Times New Roman" pitchFamily="18" charset="0"/>
              </a:rPr>
              <a:t>Goal </a:t>
            </a:r>
            <a:r>
              <a:rPr sz="2800" spc="-130" dirty="0">
                <a:latin typeface="Times New Roman" pitchFamily="18" charset="0"/>
                <a:cs typeface="Times New Roman" pitchFamily="18" charset="0"/>
              </a:rPr>
              <a:t>– </a:t>
            </a:r>
            <a:r>
              <a:rPr sz="2800" spc="40" dirty="0">
                <a:latin typeface="Times New Roman" pitchFamily="18" charset="0"/>
                <a:cs typeface="Times New Roman" pitchFamily="18" charset="0"/>
              </a:rPr>
              <a:t>Restore </a:t>
            </a:r>
            <a:r>
              <a:rPr sz="2800" spc="130" dirty="0">
                <a:latin typeface="Times New Roman" pitchFamily="18" charset="0"/>
                <a:cs typeface="Times New Roman" pitchFamily="18" charset="0"/>
              </a:rPr>
              <a:t>normal</a:t>
            </a:r>
            <a:r>
              <a:rPr sz="2800" spc="-55" dirty="0">
                <a:latin typeface="Times New Roman" pitchFamily="18" charset="0"/>
                <a:cs typeface="Times New Roman" pitchFamily="18" charset="0"/>
              </a:rPr>
              <a:t> </a:t>
            </a:r>
            <a:r>
              <a:rPr sz="2800" spc="95" dirty="0">
                <a:latin typeface="Times New Roman" pitchFamily="18" charset="0"/>
                <a:cs typeface="Times New Roman" pitchFamily="18" charset="0"/>
              </a:rPr>
              <a:t>anatomy</a:t>
            </a:r>
            <a:endParaRPr sz="2800" dirty="0">
              <a:latin typeface="Times New Roman" pitchFamily="18" charset="0"/>
              <a:cs typeface="Times New Roman" pitchFamily="18" charset="0"/>
            </a:endParaRPr>
          </a:p>
          <a:p>
            <a:pPr marL="186690" indent="-138430">
              <a:lnSpc>
                <a:spcPct val="100000"/>
              </a:lnSpc>
              <a:spcBef>
                <a:spcPts val="220"/>
              </a:spcBef>
              <a:buClr>
                <a:srgbClr val="E30058"/>
              </a:buClr>
              <a:buChar char=""/>
              <a:tabLst>
                <a:tab pos="187325" algn="l"/>
              </a:tabLst>
            </a:pPr>
            <a:r>
              <a:rPr sz="2800" spc="20" dirty="0">
                <a:latin typeface="Times New Roman" pitchFamily="18" charset="0"/>
                <a:cs typeface="Times New Roman" pitchFamily="18" charset="0"/>
              </a:rPr>
              <a:t>Scissors</a:t>
            </a:r>
            <a:endParaRPr sz="2800" dirty="0">
              <a:latin typeface="Times New Roman" pitchFamily="18" charset="0"/>
              <a:cs typeface="Times New Roman" pitchFamily="18" charset="0"/>
            </a:endParaRPr>
          </a:p>
          <a:p>
            <a:pPr marL="186690" indent="-138430">
              <a:lnSpc>
                <a:spcPct val="100000"/>
              </a:lnSpc>
              <a:spcBef>
                <a:spcPts val="385"/>
              </a:spcBef>
              <a:buClr>
                <a:srgbClr val="E30058"/>
              </a:buClr>
              <a:buChar char=""/>
              <a:tabLst>
                <a:tab pos="187325" algn="l"/>
              </a:tabLst>
            </a:pPr>
            <a:r>
              <a:rPr sz="2800" spc="30" dirty="0">
                <a:latin typeface="Times New Roman" pitchFamily="18" charset="0"/>
                <a:cs typeface="Times New Roman" pitchFamily="18" charset="0"/>
              </a:rPr>
              <a:t>Resectoscope </a:t>
            </a:r>
            <a:r>
              <a:rPr sz="2800" spc="80" dirty="0">
                <a:latin typeface="Times New Roman" pitchFamily="18" charset="0"/>
                <a:cs typeface="Times New Roman" pitchFamily="18" charset="0"/>
              </a:rPr>
              <a:t>collins </a:t>
            </a:r>
            <a:r>
              <a:rPr sz="2800" spc="105" dirty="0">
                <a:latin typeface="Times New Roman" pitchFamily="18" charset="0"/>
                <a:cs typeface="Times New Roman" pitchFamily="18" charset="0"/>
              </a:rPr>
              <a:t>knife </a:t>
            </a:r>
            <a:r>
              <a:rPr sz="2800" spc="130" dirty="0">
                <a:latin typeface="Times New Roman" pitchFamily="18" charset="0"/>
                <a:cs typeface="Times New Roman" pitchFamily="18" charset="0"/>
              </a:rPr>
              <a:t>for </a:t>
            </a:r>
            <a:r>
              <a:rPr sz="2800" spc="45" dirty="0">
                <a:latin typeface="Times New Roman" pitchFamily="18" charset="0"/>
                <a:cs typeface="Times New Roman" pitchFamily="18" charset="0"/>
              </a:rPr>
              <a:t>dense</a:t>
            </a:r>
            <a:r>
              <a:rPr sz="2800" spc="20" dirty="0">
                <a:latin typeface="Times New Roman" pitchFamily="18" charset="0"/>
                <a:cs typeface="Times New Roman" pitchFamily="18" charset="0"/>
              </a:rPr>
              <a:t> </a:t>
            </a:r>
            <a:r>
              <a:rPr sz="2800" spc="60" dirty="0">
                <a:latin typeface="Times New Roman" pitchFamily="18" charset="0"/>
                <a:cs typeface="Times New Roman" pitchFamily="18" charset="0"/>
              </a:rPr>
              <a:t>adhesions</a:t>
            </a:r>
            <a:endParaRPr sz="2800" dirty="0">
              <a:latin typeface="Times New Roman" pitchFamily="18" charset="0"/>
              <a:cs typeface="Times New Roman" pitchFamily="18" charset="0"/>
            </a:endParaRPr>
          </a:p>
        </p:txBody>
      </p:sp>
    </p:spTree>
    <p:extLst>
      <p:ext uri="{BB962C8B-B14F-4D97-AF65-F5344CB8AC3E}">
        <p14:creationId xmlns:p14="http://schemas.microsoft.com/office/powerpoint/2010/main" val="2216050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304801" y="304800"/>
            <a:ext cx="3657599" cy="2743200"/>
          </a:xfrm>
          <a:prstGeom prst="rect">
            <a:avLst/>
          </a:prstGeom>
          <a:blipFill>
            <a:blip r:embed="rId2" cstate="print"/>
            <a:stretch>
              <a:fillRect/>
            </a:stretch>
          </a:blipFill>
        </p:spPr>
        <p:txBody>
          <a:bodyPr wrap="square" lIns="0" tIns="0" rIns="0" bIns="0" rtlCol="0"/>
          <a:lstStyle/>
          <a:p>
            <a:endParaRPr/>
          </a:p>
        </p:txBody>
      </p:sp>
      <p:sp>
        <p:nvSpPr>
          <p:cNvPr id="3" name="object 2"/>
          <p:cNvSpPr/>
          <p:nvPr/>
        </p:nvSpPr>
        <p:spPr>
          <a:xfrm>
            <a:off x="304800" y="3329941"/>
            <a:ext cx="3657599" cy="2842259"/>
          </a:xfrm>
          <a:prstGeom prst="rect">
            <a:avLst/>
          </a:prstGeom>
          <a:blipFill>
            <a:blip r:embed="rId3" cstate="print"/>
            <a:stretch>
              <a:fillRect/>
            </a:stretch>
          </a:blipFill>
        </p:spPr>
        <p:txBody>
          <a:bodyPr wrap="square" lIns="0" tIns="0" rIns="0" bIns="0" rtlCol="0"/>
          <a:lstStyle/>
          <a:p>
            <a:endParaRPr/>
          </a:p>
        </p:txBody>
      </p:sp>
      <p:sp>
        <p:nvSpPr>
          <p:cNvPr id="4" name="object 3"/>
          <p:cNvSpPr/>
          <p:nvPr/>
        </p:nvSpPr>
        <p:spPr>
          <a:xfrm>
            <a:off x="4980432" y="286512"/>
            <a:ext cx="3125724" cy="2761488"/>
          </a:xfrm>
          <a:prstGeom prst="rect">
            <a:avLst/>
          </a:prstGeom>
          <a:blipFill>
            <a:blip r:embed="rId4" cstate="print"/>
            <a:stretch>
              <a:fillRect/>
            </a:stretch>
          </a:blipFill>
        </p:spPr>
        <p:txBody>
          <a:bodyPr wrap="square" lIns="0" tIns="0" rIns="0" bIns="0" rtlCol="0"/>
          <a:lstStyle/>
          <a:p>
            <a:endParaRPr/>
          </a:p>
        </p:txBody>
      </p:sp>
      <p:sp>
        <p:nvSpPr>
          <p:cNvPr id="5" name="object 4"/>
          <p:cNvSpPr/>
          <p:nvPr/>
        </p:nvSpPr>
        <p:spPr>
          <a:xfrm>
            <a:off x="4980432" y="3329941"/>
            <a:ext cx="3125724" cy="284225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01361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paroscopy Training Chennai | Hysteroscopy Training Course Tamilna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4837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36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819400" y="609600"/>
            <a:ext cx="4085083" cy="567463"/>
          </a:xfrm>
          <a:prstGeom prst="rect">
            <a:avLst/>
          </a:prstGeom>
        </p:spPr>
        <p:txBody>
          <a:bodyPr vert="horz" wrap="square" lIns="0" tIns="13335" rIns="0" bIns="0" rtlCol="0">
            <a:spAutoFit/>
          </a:bodyPr>
          <a:lstStyle>
            <a:lvl1pPr>
              <a:defRPr>
                <a:latin typeface="+mj-lt"/>
                <a:ea typeface="+mj-ea"/>
                <a:cs typeface="+mj-cs"/>
              </a:defRPr>
            </a:lvl1pPr>
          </a:lstStyle>
          <a:p>
            <a:pPr marL="12700" algn="just">
              <a:spcBef>
                <a:spcPts val="105"/>
              </a:spcBef>
            </a:pPr>
            <a:r>
              <a:rPr lang="en-IN" sz="3600" dirty="0" smtClean="0">
                <a:latin typeface="Times New Roman" pitchFamily="18" charset="0"/>
                <a:cs typeface="Times New Roman" pitchFamily="18" charset="0"/>
              </a:rPr>
              <a:t>IUCD</a:t>
            </a:r>
            <a:r>
              <a:rPr lang="en-IN" sz="3600" spc="-70" dirty="0" smtClean="0">
                <a:latin typeface="Times New Roman" pitchFamily="18" charset="0"/>
                <a:cs typeface="Times New Roman" pitchFamily="18" charset="0"/>
              </a:rPr>
              <a:t> </a:t>
            </a:r>
            <a:r>
              <a:rPr lang="en-IN" sz="3600" spc="-20" dirty="0" smtClean="0">
                <a:latin typeface="Times New Roman" pitchFamily="18" charset="0"/>
                <a:cs typeface="Times New Roman" pitchFamily="18" charset="0"/>
              </a:rPr>
              <a:t>REMOVAL</a:t>
            </a:r>
            <a:endParaRPr lang="en-IN" sz="3600" dirty="0">
              <a:latin typeface="Times New Roman" pitchFamily="18" charset="0"/>
              <a:cs typeface="Times New Roman" pitchFamily="18" charset="0"/>
            </a:endParaRPr>
          </a:p>
        </p:txBody>
      </p:sp>
      <p:sp>
        <p:nvSpPr>
          <p:cNvPr id="3" name="object 3"/>
          <p:cNvSpPr txBox="1"/>
          <p:nvPr/>
        </p:nvSpPr>
        <p:spPr>
          <a:xfrm>
            <a:off x="535940" y="1554295"/>
            <a:ext cx="7896225" cy="3070712"/>
          </a:xfrm>
          <a:prstGeom prst="rect">
            <a:avLst/>
          </a:prstGeom>
        </p:spPr>
        <p:txBody>
          <a:bodyPr vert="horz" wrap="square" lIns="0" tIns="13335" rIns="0" bIns="0" rtlCol="0">
            <a:spAutoFit/>
          </a:bodyPr>
          <a:lstStyle/>
          <a:p>
            <a:pPr marL="355600" marR="313690" indent="-342900" algn="just">
              <a:lnSpc>
                <a:spcPct val="100000"/>
              </a:lnSpc>
              <a:spcBef>
                <a:spcPts val="105"/>
              </a:spcBef>
              <a:buFont typeface="Arial"/>
              <a:buChar char="•"/>
              <a:tabLst>
                <a:tab pos="354965" algn="l"/>
                <a:tab pos="355600" algn="l"/>
              </a:tabLst>
            </a:pPr>
            <a:r>
              <a:rPr sz="3200" dirty="0">
                <a:latin typeface="Times New Roman" pitchFamily="18" charset="0"/>
                <a:cs typeface="Times New Roman" pitchFamily="18" charset="0"/>
              </a:rPr>
              <a:t>Multichannel </a:t>
            </a:r>
            <a:r>
              <a:rPr sz="3200" spc="-25" dirty="0">
                <a:latin typeface="Times New Roman" pitchFamily="18" charset="0"/>
                <a:cs typeface="Times New Roman" pitchFamily="18" charset="0"/>
              </a:rPr>
              <a:t>hysteroscope </a:t>
            </a:r>
            <a:r>
              <a:rPr sz="3200" spc="-5" dirty="0">
                <a:latin typeface="Times New Roman" pitchFamily="18" charset="0"/>
                <a:cs typeface="Times New Roman" pitchFamily="18" charset="0"/>
              </a:rPr>
              <a:t>with </a:t>
            </a:r>
            <a:r>
              <a:rPr sz="3200" spc="-15" dirty="0">
                <a:latin typeface="Times New Roman" pitchFamily="18" charset="0"/>
                <a:cs typeface="Times New Roman" pitchFamily="18" charset="0"/>
              </a:rPr>
              <a:t>alligator  </a:t>
            </a:r>
            <a:r>
              <a:rPr sz="3200" spc="-20" dirty="0">
                <a:latin typeface="Times New Roman" pitchFamily="18" charset="0"/>
                <a:cs typeface="Times New Roman" pitchFamily="18" charset="0"/>
              </a:rPr>
              <a:t>forceps </a:t>
            </a:r>
            <a:r>
              <a:rPr sz="3200" dirty="0">
                <a:latin typeface="Times New Roman" pitchFamily="18" charset="0"/>
                <a:cs typeface="Times New Roman" pitchFamily="18" charset="0"/>
              </a:rPr>
              <a:t>is </a:t>
            </a:r>
            <a:r>
              <a:rPr sz="3200" spc="-5" dirty="0">
                <a:latin typeface="Times New Roman" pitchFamily="18" charset="0"/>
                <a:cs typeface="Times New Roman" pitchFamily="18" charset="0"/>
              </a:rPr>
              <a:t>inserted </a:t>
            </a:r>
            <a:r>
              <a:rPr sz="3200" dirty="0">
                <a:latin typeface="Times New Roman" pitchFamily="18" charset="0"/>
                <a:cs typeface="Times New Roman" pitchFamily="18" charset="0"/>
              </a:rPr>
              <a:t>and </a:t>
            </a:r>
            <a:r>
              <a:rPr sz="3200" spc="-10" dirty="0">
                <a:latin typeface="Times New Roman" pitchFamily="18" charset="0"/>
                <a:cs typeface="Times New Roman" pitchFamily="18" charset="0"/>
              </a:rPr>
              <a:t>string </a:t>
            </a:r>
            <a:r>
              <a:rPr sz="3200" dirty="0">
                <a:latin typeface="Times New Roman" pitchFamily="18" charset="0"/>
                <a:cs typeface="Times New Roman" pitchFamily="18" charset="0"/>
              </a:rPr>
              <a:t>is </a:t>
            </a:r>
            <a:r>
              <a:rPr sz="3200" spc="-10" dirty="0">
                <a:latin typeface="Times New Roman" pitchFamily="18" charset="0"/>
                <a:cs typeface="Times New Roman" pitchFamily="18" charset="0"/>
              </a:rPr>
              <a:t>grasped </a:t>
            </a:r>
            <a:r>
              <a:rPr sz="3200" dirty="0">
                <a:latin typeface="Times New Roman" pitchFamily="18" charset="0"/>
                <a:cs typeface="Times New Roman" pitchFamily="18" charset="0"/>
              </a:rPr>
              <a:t>and  </a:t>
            </a:r>
            <a:r>
              <a:rPr sz="3200" spc="-20" dirty="0">
                <a:latin typeface="Times New Roman" pitchFamily="18" charset="0"/>
                <a:cs typeface="Times New Roman" pitchFamily="18" charset="0"/>
              </a:rPr>
              <a:t>drawn </a:t>
            </a:r>
            <a:r>
              <a:rPr sz="3200" dirty="0">
                <a:latin typeface="Times New Roman" pitchFamily="18" charset="0"/>
                <a:cs typeface="Times New Roman" pitchFamily="18" charset="0"/>
              </a:rPr>
              <a:t>along with</a:t>
            </a:r>
            <a:r>
              <a:rPr sz="3200" spc="30" dirty="0">
                <a:latin typeface="Times New Roman" pitchFamily="18" charset="0"/>
                <a:cs typeface="Times New Roman" pitchFamily="18" charset="0"/>
              </a:rPr>
              <a:t> </a:t>
            </a:r>
            <a:r>
              <a:rPr sz="3200" spc="-20" dirty="0">
                <a:latin typeface="Times New Roman" pitchFamily="18" charset="0"/>
                <a:cs typeface="Times New Roman" pitchFamily="18" charset="0"/>
              </a:rPr>
              <a:t>hysteroscope.</a:t>
            </a:r>
            <a:endParaRPr sz="3200" dirty="0">
              <a:latin typeface="Times New Roman" pitchFamily="18" charset="0"/>
              <a:cs typeface="Times New Roman" pitchFamily="18" charset="0"/>
            </a:endParaRPr>
          </a:p>
          <a:p>
            <a:pPr marL="355600" marR="5080" indent="-342900" algn="just">
              <a:lnSpc>
                <a:spcPct val="100000"/>
              </a:lnSpc>
              <a:spcBef>
                <a:spcPts val="770"/>
              </a:spcBef>
              <a:buFont typeface="Arial"/>
              <a:buChar char="•"/>
              <a:tabLst>
                <a:tab pos="354965" algn="l"/>
                <a:tab pos="355600" algn="l"/>
              </a:tabLst>
            </a:pPr>
            <a:r>
              <a:rPr sz="3200" dirty="0">
                <a:latin typeface="Times New Roman" pitchFamily="18" charset="0"/>
                <a:cs typeface="Times New Roman" pitchFamily="18" charset="0"/>
              </a:rPr>
              <a:t>If embedded IUCD is </a:t>
            </a:r>
            <a:r>
              <a:rPr sz="3200" spc="-10" dirty="0">
                <a:latin typeface="Times New Roman" pitchFamily="18" charset="0"/>
                <a:cs typeface="Times New Roman" pitchFamily="18" charset="0"/>
              </a:rPr>
              <a:t>there </a:t>
            </a:r>
            <a:r>
              <a:rPr sz="3200" dirty="0">
                <a:latin typeface="Times New Roman" pitchFamily="18" charset="0"/>
                <a:cs typeface="Times New Roman" pitchFamily="18" charset="0"/>
              </a:rPr>
              <a:t>rigid </a:t>
            </a:r>
            <a:r>
              <a:rPr sz="3200" spc="-5" dirty="0">
                <a:latin typeface="Times New Roman" pitchFamily="18" charset="0"/>
                <a:cs typeface="Times New Roman" pitchFamily="18" charset="0"/>
              </a:rPr>
              <a:t>grasping  </a:t>
            </a:r>
            <a:r>
              <a:rPr sz="3200" spc="-20" dirty="0">
                <a:latin typeface="Times New Roman" pitchFamily="18" charset="0"/>
                <a:cs typeface="Times New Roman" pitchFamily="18" charset="0"/>
              </a:rPr>
              <a:t>forceps </a:t>
            </a:r>
            <a:r>
              <a:rPr sz="3200" spc="-10" dirty="0">
                <a:latin typeface="Times New Roman" pitchFamily="18" charset="0"/>
                <a:cs typeface="Times New Roman" pitchFamily="18" charset="0"/>
              </a:rPr>
              <a:t>are </a:t>
            </a:r>
            <a:r>
              <a:rPr sz="3200" spc="-5" dirty="0">
                <a:latin typeface="Times New Roman" pitchFamily="18" charset="0"/>
                <a:cs typeface="Times New Roman" pitchFamily="18" charset="0"/>
              </a:rPr>
              <a:t>used </a:t>
            </a:r>
            <a:r>
              <a:rPr sz="3200" dirty="0">
                <a:latin typeface="Times New Roman" pitchFamily="18" charset="0"/>
                <a:cs typeface="Times New Roman" pitchFamily="18" charset="0"/>
              </a:rPr>
              <a:t>and </a:t>
            </a:r>
            <a:r>
              <a:rPr sz="3200" spc="-10" dirty="0">
                <a:latin typeface="Times New Roman" pitchFamily="18" charset="0"/>
                <a:cs typeface="Times New Roman" pitchFamily="18" charset="0"/>
              </a:rPr>
              <a:t>jaws </a:t>
            </a:r>
            <a:r>
              <a:rPr sz="3200" spc="-15" dirty="0">
                <a:latin typeface="Times New Roman" pitchFamily="18" charset="0"/>
                <a:cs typeface="Times New Roman" pitchFamily="18" charset="0"/>
              </a:rPr>
              <a:t>grab </a:t>
            </a:r>
            <a:r>
              <a:rPr sz="3200" dirty="0">
                <a:latin typeface="Times New Roman" pitchFamily="18" charset="0"/>
                <a:cs typeface="Times New Roman" pitchFamily="18" charset="0"/>
              </a:rPr>
              <a:t>the </a:t>
            </a:r>
            <a:r>
              <a:rPr sz="3200" spc="-5" dirty="0">
                <a:latin typeface="Times New Roman" pitchFamily="18" charset="0"/>
                <a:cs typeface="Times New Roman" pitchFamily="18" charset="0"/>
              </a:rPr>
              <a:t>extruded  portion of </a:t>
            </a:r>
            <a:r>
              <a:rPr sz="3200" dirty="0">
                <a:latin typeface="Times New Roman" pitchFamily="18" charset="0"/>
                <a:cs typeface="Times New Roman" pitchFamily="18" charset="0"/>
              </a:rPr>
              <a:t>IUCD and </a:t>
            </a:r>
            <a:r>
              <a:rPr sz="3200" spc="-30" dirty="0">
                <a:latin typeface="Times New Roman" pitchFamily="18" charset="0"/>
                <a:cs typeface="Times New Roman" pitchFamily="18" charset="0"/>
              </a:rPr>
              <a:t>taken </a:t>
            </a:r>
            <a:r>
              <a:rPr sz="3200" spc="-5" dirty="0">
                <a:latin typeface="Times New Roman" pitchFamily="18" charset="0"/>
                <a:cs typeface="Times New Roman" pitchFamily="18" charset="0"/>
              </a:rPr>
              <a:t>out </a:t>
            </a:r>
            <a:r>
              <a:rPr sz="3200" spc="-10" dirty="0">
                <a:latin typeface="Times New Roman" pitchFamily="18" charset="0"/>
                <a:cs typeface="Times New Roman" pitchFamily="18" charset="0"/>
              </a:rPr>
              <a:t>by </a:t>
            </a:r>
            <a:r>
              <a:rPr sz="3200" spc="-20" dirty="0">
                <a:latin typeface="Times New Roman" pitchFamily="18" charset="0"/>
                <a:cs typeface="Times New Roman" pitchFamily="18" charset="0"/>
              </a:rPr>
              <a:t>strong</a:t>
            </a:r>
            <a:r>
              <a:rPr sz="3200" spc="145" dirty="0">
                <a:latin typeface="Times New Roman" pitchFamily="18" charset="0"/>
                <a:cs typeface="Times New Roman" pitchFamily="18" charset="0"/>
              </a:rPr>
              <a:t> </a:t>
            </a:r>
            <a:r>
              <a:rPr sz="3200" spc="-25" dirty="0">
                <a:latin typeface="Times New Roman" pitchFamily="18" charset="0"/>
                <a:cs typeface="Times New Roman" pitchFamily="18" charset="0"/>
              </a:rPr>
              <a:t>force</a:t>
            </a:r>
            <a:endParaRPr sz="3200" dirty="0">
              <a:latin typeface="Times New Roman" pitchFamily="18" charset="0"/>
              <a:cs typeface="Times New Roman" pitchFamily="18" charset="0"/>
            </a:endParaRPr>
          </a:p>
        </p:txBody>
      </p:sp>
    </p:spTree>
    <p:extLst>
      <p:ext uri="{BB962C8B-B14F-4D97-AF65-F5344CB8AC3E}">
        <p14:creationId xmlns:p14="http://schemas.microsoft.com/office/powerpoint/2010/main" val="2558125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9200" y="1600200"/>
            <a:ext cx="6477000" cy="39624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23971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1365885" y="461899"/>
            <a:ext cx="6413500" cy="505908"/>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IN" sz="3200" spc="-20" dirty="0" smtClean="0">
                <a:latin typeface="Times New Roman" pitchFamily="18" charset="0"/>
                <a:cs typeface="Times New Roman" pitchFamily="18" charset="0"/>
              </a:rPr>
              <a:t>HYSTEROSCOPIC</a:t>
            </a:r>
            <a:r>
              <a:rPr lang="en-IN" sz="3200" spc="-85" dirty="0" smtClean="0">
                <a:latin typeface="Times New Roman" pitchFamily="18" charset="0"/>
                <a:cs typeface="Times New Roman" pitchFamily="18" charset="0"/>
              </a:rPr>
              <a:t> </a:t>
            </a:r>
            <a:r>
              <a:rPr lang="en-IN" sz="3200" spc="-25" dirty="0" smtClean="0">
                <a:latin typeface="Times New Roman" pitchFamily="18" charset="0"/>
                <a:cs typeface="Times New Roman" pitchFamily="18" charset="0"/>
              </a:rPr>
              <a:t>MYOMECTOMY</a:t>
            </a:r>
            <a:endParaRPr lang="en-IN" sz="3200" dirty="0">
              <a:latin typeface="Times New Roman" pitchFamily="18" charset="0"/>
              <a:cs typeface="Times New Roman" pitchFamily="18" charset="0"/>
            </a:endParaRPr>
          </a:p>
        </p:txBody>
      </p:sp>
      <p:sp>
        <p:nvSpPr>
          <p:cNvPr id="3" name="object 3"/>
          <p:cNvSpPr txBox="1"/>
          <p:nvPr/>
        </p:nvSpPr>
        <p:spPr>
          <a:xfrm>
            <a:off x="535940" y="1607261"/>
            <a:ext cx="8030845" cy="3378489"/>
          </a:xfrm>
          <a:prstGeom prst="rect">
            <a:avLst/>
          </a:prstGeom>
        </p:spPr>
        <p:txBody>
          <a:bodyPr vert="horz" wrap="square" lIns="0" tIns="13335" rIns="0" bIns="0" rtlCol="0">
            <a:spAutoFit/>
          </a:bodyPr>
          <a:lstStyle/>
          <a:p>
            <a:pPr marL="355600" marR="5080" indent="-342900">
              <a:lnSpc>
                <a:spcPct val="100000"/>
              </a:lnSpc>
              <a:spcBef>
                <a:spcPts val="105"/>
              </a:spcBef>
              <a:buFont typeface="Arial"/>
              <a:buChar char="•"/>
              <a:tabLst>
                <a:tab pos="354965" algn="l"/>
                <a:tab pos="355600" algn="l"/>
              </a:tabLst>
            </a:pPr>
            <a:r>
              <a:rPr sz="3200" spc="-15" dirty="0">
                <a:latin typeface="Times New Roman" pitchFamily="18" charset="0"/>
                <a:cs typeface="Times New Roman" pitchFamily="18" charset="0"/>
              </a:rPr>
              <a:t>Leiomyomas </a:t>
            </a:r>
            <a:r>
              <a:rPr sz="3200" dirty="0">
                <a:latin typeface="Times New Roman" pitchFamily="18" charset="0"/>
                <a:cs typeface="Times New Roman" pitchFamily="18" charset="0"/>
              </a:rPr>
              <a:t>appear as </a:t>
            </a:r>
            <a:r>
              <a:rPr sz="3200" spc="-10" dirty="0">
                <a:latin typeface="Times New Roman" pitchFamily="18" charset="0"/>
                <a:cs typeface="Times New Roman" pitchFamily="18" charset="0"/>
              </a:rPr>
              <a:t>white </a:t>
            </a:r>
            <a:r>
              <a:rPr sz="3200" spc="-5" dirty="0">
                <a:latin typeface="Times New Roman" pitchFamily="18" charset="0"/>
                <a:cs typeface="Times New Roman" pitchFamily="18" charset="0"/>
              </a:rPr>
              <a:t>spherical masses  </a:t>
            </a:r>
            <a:r>
              <a:rPr sz="3200" spc="-15" dirty="0">
                <a:latin typeface="Times New Roman" pitchFamily="18" charset="0"/>
                <a:cs typeface="Times New Roman" pitchFamily="18" charset="0"/>
              </a:rPr>
              <a:t>covered </a:t>
            </a:r>
            <a:r>
              <a:rPr sz="3200" spc="-10" dirty="0">
                <a:latin typeface="Times New Roman" pitchFamily="18" charset="0"/>
                <a:cs typeface="Times New Roman" pitchFamily="18" charset="0"/>
              </a:rPr>
              <a:t>by network </a:t>
            </a:r>
            <a:r>
              <a:rPr sz="3200" spc="-5" dirty="0">
                <a:latin typeface="Times New Roman" pitchFamily="18" charset="0"/>
                <a:cs typeface="Times New Roman" pitchFamily="18" charset="0"/>
              </a:rPr>
              <a:t>of </a:t>
            </a:r>
            <a:r>
              <a:rPr sz="3200" dirty="0">
                <a:latin typeface="Times New Roman" pitchFamily="18" charset="0"/>
                <a:cs typeface="Times New Roman" pitchFamily="18" charset="0"/>
              </a:rPr>
              <a:t>thin </a:t>
            </a:r>
            <a:r>
              <a:rPr sz="3200" spc="-10" dirty="0">
                <a:latin typeface="Times New Roman" pitchFamily="18" charset="0"/>
                <a:cs typeface="Times New Roman" pitchFamily="18" charset="0"/>
              </a:rPr>
              <a:t>fragile</a:t>
            </a:r>
            <a:r>
              <a:rPr sz="3200" spc="-20" dirty="0">
                <a:latin typeface="Times New Roman" pitchFamily="18" charset="0"/>
                <a:cs typeface="Times New Roman" pitchFamily="18" charset="0"/>
              </a:rPr>
              <a:t> </a:t>
            </a:r>
            <a:r>
              <a:rPr sz="3200" spc="-10" dirty="0">
                <a:latin typeface="Times New Roman" pitchFamily="18" charset="0"/>
                <a:cs typeface="Times New Roman" pitchFamily="18" charset="0"/>
              </a:rPr>
              <a:t>vessles</a:t>
            </a:r>
            <a:endParaRPr sz="3200">
              <a:latin typeface="Times New Roman" pitchFamily="18" charset="0"/>
              <a:cs typeface="Times New Roman" pitchFamily="18" charset="0"/>
            </a:endParaRPr>
          </a:p>
          <a:p>
            <a:pPr marL="355600" indent="-342900">
              <a:lnSpc>
                <a:spcPct val="100000"/>
              </a:lnSpc>
              <a:spcBef>
                <a:spcPts val="770"/>
              </a:spcBef>
              <a:buFont typeface="Arial"/>
              <a:buChar char="•"/>
              <a:tabLst>
                <a:tab pos="354965" algn="l"/>
                <a:tab pos="355600" algn="l"/>
              </a:tabLst>
            </a:pPr>
            <a:r>
              <a:rPr sz="3200" dirty="0">
                <a:latin typeface="Times New Roman" pitchFamily="18" charset="0"/>
                <a:cs typeface="Times New Roman" pitchFamily="18" charset="0"/>
              </a:rPr>
              <a:t>PRE </a:t>
            </a:r>
            <a:r>
              <a:rPr sz="3200" spc="-30" dirty="0">
                <a:latin typeface="Times New Roman" pitchFamily="18" charset="0"/>
                <a:cs typeface="Times New Roman" pitchFamily="18" charset="0"/>
              </a:rPr>
              <a:t>OPERATIVE</a:t>
            </a:r>
            <a:r>
              <a:rPr sz="3200" spc="-10" dirty="0">
                <a:latin typeface="Times New Roman" pitchFamily="18" charset="0"/>
                <a:cs typeface="Times New Roman" pitchFamily="18" charset="0"/>
              </a:rPr>
              <a:t> ASSESSMENT-</a:t>
            </a:r>
            <a:endParaRPr sz="3200">
              <a:latin typeface="Times New Roman" pitchFamily="18" charset="0"/>
              <a:cs typeface="Times New Roman" pitchFamily="18" charset="0"/>
            </a:endParaRPr>
          </a:p>
          <a:p>
            <a:pPr marL="196850">
              <a:lnSpc>
                <a:spcPct val="100000"/>
              </a:lnSpc>
              <a:spcBef>
                <a:spcPts val="770"/>
              </a:spcBef>
            </a:pPr>
            <a:r>
              <a:rPr sz="3200" spc="-5" dirty="0">
                <a:latin typeface="Times New Roman" pitchFamily="18" charset="0"/>
                <a:cs typeface="Times New Roman" pitchFamily="18" charset="0"/>
              </a:rPr>
              <a:t>-Diagnostic</a:t>
            </a:r>
            <a:r>
              <a:rPr sz="3200" spc="5" dirty="0">
                <a:latin typeface="Times New Roman" pitchFamily="18" charset="0"/>
                <a:cs typeface="Times New Roman" pitchFamily="18" charset="0"/>
              </a:rPr>
              <a:t> </a:t>
            </a:r>
            <a:r>
              <a:rPr sz="3200" spc="-20" dirty="0">
                <a:latin typeface="Times New Roman" pitchFamily="18" charset="0"/>
                <a:cs typeface="Times New Roman" pitchFamily="18" charset="0"/>
              </a:rPr>
              <a:t>hysteroscopy</a:t>
            </a:r>
            <a:endParaRPr sz="3200">
              <a:latin typeface="Times New Roman" pitchFamily="18" charset="0"/>
              <a:cs typeface="Times New Roman" pitchFamily="18" charset="0"/>
            </a:endParaRPr>
          </a:p>
          <a:p>
            <a:pPr marL="196850">
              <a:lnSpc>
                <a:spcPct val="100000"/>
              </a:lnSpc>
              <a:spcBef>
                <a:spcPts val="770"/>
              </a:spcBef>
            </a:pPr>
            <a:r>
              <a:rPr sz="3200" spc="-5" dirty="0">
                <a:latin typeface="Times New Roman" pitchFamily="18" charset="0"/>
                <a:cs typeface="Times New Roman" pitchFamily="18" charset="0"/>
              </a:rPr>
              <a:t>-Endometrial</a:t>
            </a:r>
            <a:r>
              <a:rPr sz="3200" spc="5" dirty="0">
                <a:latin typeface="Times New Roman" pitchFamily="18" charset="0"/>
                <a:cs typeface="Times New Roman" pitchFamily="18" charset="0"/>
              </a:rPr>
              <a:t> </a:t>
            </a:r>
            <a:r>
              <a:rPr sz="3200" spc="-15" dirty="0">
                <a:latin typeface="Times New Roman" pitchFamily="18" charset="0"/>
                <a:cs typeface="Times New Roman" pitchFamily="18" charset="0"/>
              </a:rPr>
              <a:t>biopsy</a:t>
            </a:r>
            <a:endParaRPr sz="3200">
              <a:latin typeface="Times New Roman" pitchFamily="18" charset="0"/>
              <a:cs typeface="Times New Roman" pitchFamily="18" charset="0"/>
            </a:endParaRPr>
          </a:p>
          <a:p>
            <a:pPr marL="196850">
              <a:lnSpc>
                <a:spcPct val="100000"/>
              </a:lnSpc>
              <a:spcBef>
                <a:spcPts val="765"/>
              </a:spcBef>
            </a:pPr>
            <a:r>
              <a:rPr sz="3200" spc="-30" dirty="0">
                <a:latin typeface="Times New Roman" pitchFamily="18" charset="0"/>
                <a:cs typeface="Times New Roman" pitchFamily="18" charset="0"/>
              </a:rPr>
              <a:t>-Transvaginal</a:t>
            </a:r>
            <a:r>
              <a:rPr sz="3200" spc="-5" dirty="0">
                <a:latin typeface="Times New Roman" pitchFamily="18" charset="0"/>
                <a:cs typeface="Times New Roman" pitchFamily="18" charset="0"/>
              </a:rPr>
              <a:t> </a:t>
            </a:r>
            <a:r>
              <a:rPr sz="3200" spc="-15" dirty="0">
                <a:latin typeface="Times New Roman" pitchFamily="18" charset="0"/>
                <a:cs typeface="Times New Roman" pitchFamily="18" charset="0"/>
              </a:rPr>
              <a:t>ultrasonography</a:t>
            </a:r>
            <a:endParaRPr sz="3200">
              <a:latin typeface="Times New Roman" pitchFamily="18" charset="0"/>
              <a:cs typeface="Times New Roman" pitchFamily="18" charset="0"/>
            </a:endParaRPr>
          </a:p>
        </p:txBody>
      </p:sp>
    </p:spTree>
    <p:extLst>
      <p:ext uri="{BB962C8B-B14F-4D97-AF65-F5344CB8AC3E}">
        <p14:creationId xmlns:p14="http://schemas.microsoft.com/office/powerpoint/2010/main" val="1982986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2475" y="484700"/>
            <a:ext cx="2464307" cy="2430779"/>
          </a:xfrm>
          <a:prstGeom prst="rect">
            <a:avLst/>
          </a:prstGeom>
          <a:blipFill>
            <a:blip r:embed="rId2" cstate="print"/>
            <a:stretch>
              <a:fillRect/>
            </a:stretch>
          </a:blipFill>
        </p:spPr>
        <p:txBody>
          <a:bodyPr wrap="square" lIns="0" tIns="0" rIns="0" bIns="0" rtlCol="0"/>
          <a:lstStyle/>
          <a:p>
            <a:endParaRPr sz="2000">
              <a:latin typeface="Times New Roman" pitchFamily="18" charset="0"/>
              <a:cs typeface="Times New Roman" pitchFamily="18" charset="0"/>
            </a:endParaRPr>
          </a:p>
        </p:txBody>
      </p:sp>
      <p:sp>
        <p:nvSpPr>
          <p:cNvPr id="3" name="object 3"/>
          <p:cNvSpPr/>
          <p:nvPr/>
        </p:nvSpPr>
        <p:spPr>
          <a:xfrm>
            <a:off x="5791200" y="446286"/>
            <a:ext cx="2377440" cy="2432304"/>
          </a:xfrm>
          <a:prstGeom prst="rect">
            <a:avLst/>
          </a:prstGeom>
          <a:blipFill>
            <a:blip r:embed="rId3" cstate="print"/>
            <a:stretch>
              <a:fillRect/>
            </a:stretch>
          </a:blipFill>
        </p:spPr>
        <p:txBody>
          <a:bodyPr wrap="square" lIns="0" tIns="0" rIns="0" bIns="0" rtlCol="0"/>
          <a:lstStyle/>
          <a:p>
            <a:endParaRPr sz="2000">
              <a:latin typeface="Times New Roman" pitchFamily="18" charset="0"/>
              <a:cs typeface="Times New Roman" pitchFamily="18" charset="0"/>
            </a:endParaRPr>
          </a:p>
        </p:txBody>
      </p:sp>
      <p:sp>
        <p:nvSpPr>
          <p:cNvPr id="4" name="object 4"/>
          <p:cNvSpPr/>
          <p:nvPr/>
        </p:nvSpPr>
        <p:spPr>
          <a:xfrm>
            <a:off x="3124200" y="3240553"/>
            <a:ext cx="2366772" cy="2432304"/>
          </a:xfrm>
          <a:prstGeom prst="rect">
            <a:avLst/>
          </a:prstGeom>
          <a:blipFill>
            <a:blip r:embed="rId4" cstate="print"/>
            <a:stretch>
              <a:fillRect/>
            </a:stretch>
          </a:blipFill>
        </p:spPr>
        <p:txBody>
          <a:bodyPr wrap="square" lIns="0" tIns="0" rIns="0" bIns="0" rtlCol="0"/>
          <a:lstStyle/>
          <a:p>
            <a:endParaRPr sz="2000">
              <a:latin typeface="Times New Roman" pitchFamily="18" charset="0"/>
              <a:cs typeface="Times New Roman" pitchFamily="18" charset="0"/>
            </a:endParaRPr>
          </a:p>
        </p:txBody>
      </p:sp>
      <p:sp>
        <p:nvSpPr>
          <p:cNvPr id="5" name="object 5"/>
          <p:cNvSpPr txBox="1"/>
          <p:nvPr/>
        </p:nvSpPr>
        <p:spPr>
          <a:xfrm>
            <a:off x="802030" y="2948136"/>
            <a:ext cx="2435225" cy="628377"/>
          </a:xfrm>
          <a:prstGeom prst="rect">
            <a:avLst/>
          </a:prstGeom>
        </p:spPr>
        <p:txBody>
          <a:bodyPr vert="horz" wrap="square" lIns="0" tIns="12700" rIns="0" bIns="0" rtlCol="0">
            <a:spAutoFit/>
          </a:bodyPr>
          <a:lstStyle/>
          <a:p>
            <a:pPr marL="12700">
              <a:lnSpc>
                <a:spcPct val="100000"/>
              </a:lnSpc>
              <a:spcBef>
                <a:spcPts val="100"/>
              </a:spcBef>
            </a:pPr>
            <a:r>
              <a:rPr sz="2000" spc="-10" dirty="0">
                <a:latin typeface="Times New Roman" pitchFamily="18" charset="0"/>
                <a:cs typeface="Times New Roman" pitchFamily="18" charset="0"/>
              </a:rPr>
              <a:t>Pedunculated</a:t>
            </a:r>
            <a:r>
              <a:rPr sz="2000" spc="-50" dirty="0">
                <a:latin typeface="Times New Roman" pitchFamily="18" charset="0"/>
                <a:cs typeface="Times New Roman" pitchFamily="18" charset="0"/>
              </a:rPr>
              <a:t> </a:t>
            </a:r>
            <a:r>
              <a:rPr sz="2000" spc="-10" dirty="0">
                <a:latin typeface="Times New Roman" pitchFamily="18" charset="0"/>
                <a:cs typeface="Times New Roman" pitchFamily="18" charset="0"/>
              </a:rPr>
              <a:t>leiomyoma</a:t>
            </a:r>
            <a:endParaRPr sz="2000">
              <a:latin typeface="Times New Roman" pitchFamily="18" charset="0"/>
              <a:cs typeface="Times New Roman" pitchFamily="18" charset="0"/>
            </a:endParaRPr>
          </a:p>
        </p:txBody>
      </p:sp>
      <p:sp>
        <p:nvSpPr>
          <p:cNvPr id="6" name="object 6"/>
          <p:cNvSpPr txBox="1">
            <a:spLocks/>
          </p:cNvSpPr>
          <p:nvPr/>
        </p:nvSpPr>
        <p:spPr>
          <a:xfrm>
            <a:off x="5907404" y="2948136"/>
            <a:ext cx="2614295" cy="628377"/>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en-IN" sz="2000" spc="-5" smtClean="0">
                <a:latin typeface="Times New Roman" pitchFamily="18" charset="0"/>
                <a:cs typeface="Times New Roman" pitchFamily="18" charset="0"/>
              </a:rPr>
              <a:t>Partially </a:t>
            </a:r>
            <a:r>
              <a:rPr lang="en-IN" sz="2000" spc="-10" smtClean="0">
                <a:latin typeface="Times New Roman" pitchFamily="18" charset="0"/>
                <a:cs typeface="Times New Roman" pitchFamily="18" charset="0"/>
              </a:rPr>
              <a:t>intramural</a:t>
            </a:r>
            <a:r>
              <a:rPr lang="en-IN" sz="2000" spc="-105" smtClean="0">
                <a:latin typeface="Times New Roman" pitchFamily="18" charset="0"/>
                <a:cs typeface="Times New Roman" pitchFamily="18" charset="0"/>
              </a:rPr>
              <a:t> </a:t>
            </a:r>
            <a:r>
              <a:rPr lang="en-IN" sz="2000" spc="-15" smtClean="0">
                <a:latin typeface="Times New Roman" pitchFamily="18" charset="0"/>
                <a:cs typeface="Times New Roman" pitchFamily="18" charset="0"/>
              </a:rPr>
              <a:t>myoma</a:t>
            </a:r>
            <a:endParaRPr lang="en-IN" sz="2000">
              <a:latin typeface="Times New Roman" pitchFamily="18" charset="0"/>
              <a:cs typeface="Times New Roman" pitchFamily="18" charset="0"/>
            </a:endParaRPr>
          </a:p>
        </p:txBody>
      </p:sp>
      <p:sp>
        <p:nvSpPr>
          <p:cNvPr id="7" name="object 7"/>
          <p:cNvSpPr txBox="1"/>
          <p:nvPr/>
        </p:nvSpPr>
        <p:spPr>
          <a:xfrm>
            <a:off x="2439416" y="5788649"/>
            <a:ext cx="3736340" cy="936154"/>
          </a:xfrm>
          <a:prstGeom prst="rect">
            <a:avLst/>
          </a:prstGeom>
        </p:spPr>
        <p:txBody>
          <a:bodyPr vert="horz" wrap="square" lIns="0" tIns="12700" rIns="0" bIns="0" rtlCol="0">
            <a:spAutoFit/>
          </a:bodyPr>
          <a:lstStyle/>
          <a:p>
            <a:pPr marL="1237615" marR="5080" indent="-1225550">
              <a:lnSpc>
                <a:spcPct val="100000"/>
              </a:lnSpc>
              <a:spcBef>
                <a:spcPts val="100"/>
              </a:spcBef>
            </a:pPr>
            <a:r>
              <a:rPr lang="en-IN" sz="2000" spc="-10" dirty="0" smtClean="0">
                <a:latin typeface="Times New Roman" pitchFamily="18" charset="0"/>
                <a:cs typeface="Times New Roman" pitchFamily="18" charset="0"/>
              </a:rPr>
              <a:t>	</a:t>
            </a:r>
            <a:r>
              <a:rPr sz="2000" spc="-10" dirty="0" err="1" smtClean="0">
                <a:latin typeface="Times New Roman" pitchFamily="18" charset="0"/>
                <a:cs typeface="Times New Roman" pitchFamily="18" charset="0"/>
              </a:rPr>
              <a:t>Myoma</a:t>
            </a:r>
            <a:r>
              <a:rPr sz="2000" spc="-10" dirty="0" smtClean="0">
                <a:latin typeface="Times New Roman" pitchFamily="18" charset="0"/>
                <a:cs typeface="Times New Roman" pitchFamily="18" charset="0"/>
              </a:rPr>
              <a:t> </a:t>
            </a:r>
            <a:r>
              <a:rPr sz="2000" spc="-5" dirty="0">
                <a:latin typeface="Times New Roman" pitchFamily="18" charset="0"/>
                <a:cs typeface="Times New Roman" pitchFamily="18" charset="0"/>
              </a:rPr>
              <a:t>with </a:t>
            </a:r>
            <a:r>
              <a:rPr sz="2000" spc="-10" dirty="0" smtClean="0">
                <a:latin typeface="Times New Roman" pitchFamily="18" charset="0"/>
                <a:cs typeface="Times New Roman" pitchFamily="18" charset="0"/>
              </a:rPr>
              <a:t>predominantly intramural  </a:t>
            </a:r>
            <a:r>
              <a:rPr sz="2000" spc="-10" dirty="0">
                <a:latin typeface="Times New Roman" pitchFamily="18" charset="0"/>
                <a:cs typeface="Times New Roman" pitchFamily="18" charset="0"/>
              </a:rPr>
              <a:t>development</a:t>
            </a:r>
            <a:endParaRPr sz="2000" dirty="0">
              <a:latin typeface="Times New Roman" pitchFamily="18" charset="0"/>
              <a:cs typeface="Times New Roman" pitchFamily="18" charset="0"/>
            </a:endParaRPr>
          </a:p>
        </p:txBody>
      </p:sp>
    </p:spTree>
    <p:extLst>
      <p:ext uri="{BB962C8B-B14F-4D97-AF65-F5344CB8AC3E}">
        <p14:creationId xmlns:p14="http://schemas.microsoft.com/office/powerpoint/2010/main" val="4881844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p:cNvSpPr>
          <p:nvPr/>
        </p:nvSpPr>
        <p:spPr>
          <a:xfrm>
            <a:off x="1676400" y="304800"/>
            <a:ext cx="7284720" cy="505908"/>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n-IN" sz="2800" spc="-20" dirty="0" smtClean="0">
                <a:latin typeface="Times New Roman" pitchFamily="18" charset="0"/>
                <a:cs typeface="Times New Roman" pitchFamily="18" charset="0"/>
              </a:rPr>
              <a:t> </a:t>
            </a:r>
            <a:r>
              <a:rPr lang="en-IN" sz="3200" dirty="0" smtClean="0">
                <a:latin typeface="Times New Roman" pitchFamily="18" charset="0"/>
                <a:cs typeface="Times New Roman" pitchFamily="18" charset="0"/>
              </a:rPr>
              <a:t>TUBAL</a:t>
            </a:r>
            <a:r>
              <a:rPr lang="en-IN" sz="3200" spc="-5" dirty="0" smtClean="0">
                <a:latin typeface="Times New Roman" pitchFamily="18" charset="0"/>
                <a:cs typeface="Times New Roman" pitchFamily="18" charset="0"/>
              </a:rPr>
              <a:t> </a:t>
            </a:r>
            <a:r>
              <a:rPr lang="en-IN" sz="3200" spc="-10" dirty="0" smtClean="0">
                <a:latin typeface="Times New Roman" pitchFamily="18" charset="0"/>
                <a:cs typeface="Times New Roman" pitchFamily="18" charset="0"/>
              </a:rPr>
              <a:t>CANNULATION</a:t>
            </a:r>
            <a:endParaRPr lang="en-IN" sz="3200" dirty="0">
              <a:latin typeface="Times New Roman" pitchFamily="18" charset="0"/>
              <a:cs typeface="Times New Roman" pitchFamily="18" charset="0"/>
            </a:endParaRPr>
          </a:p>
        </p:txBody>
      </p:sp>
      <p:sp>
        <p:nvSpPr>
          <p:cNvPr id="9" name="object 3"/>
          <p:cNvSpPr txBox="1"/>
          <p:nvPr/>
        </p:nvSpPr>
        <p:spPr>
          <a:xfrm>
            <a:off x="380999" y="2209800"/>
            <a:ext cx="3274061" cy="2426305"/>
          </a:xfrm>
          <a:prstGeom prst="rect">
            <a:avLst/>
          </a:prstGeom>
        </p:spPr>
        <p:txBody>
          <a:bodyPr vert="horz" wrap="square" lIns="0" tIns="12700" rIns="0" bIns="0" rtlCol="0">
            <a:spAutoFit/>
          </a:bodyPr>
          <a:lstStyle/>
          <a:p>
            <a:pPr marL="12700">
              <a:spcBef>
                <a:spcPts val="100"/>
              </a:spcBef>
            </a:pPr>
            <a:r>
              <a:rPr sz="2600" spc="-25" dirty="0" smtClean="0">
                <a:latin typeface="Times New Roman" pitchFamily="18" charset="0"/>
                <a:cs typeface="Times New Roman" pitchFamily="18" charset="0"/>
              </a:rPr>
              <a:t>INDICATION</a:t>
            </a:r>
            <a:endParaRPr lang="en-IN" sz="2600" spc="-25" dirty="0" smtClean="0">
              <a:latin typeface="Times New Roman" pitchFamily="18" charset="0"/>
              <a:cs typeface="Times New Roman" pitchFamily="18" charset="0"/>
            </a:endParaRPr>
          </a:p>
          <a:p>
            <a:pPr marL="12700">
              <a:spcBef>
                <a:spcPts val="100"/>
              </a:spcBef>
            </a:pPr>
            <a:endParaRPr sz="2600" dirty="0">
              <a:latin typeface="Times New Roman" pitchFamily="18" charset="0"/>
              <a:cs typeface="Times New Roman" pitchFamily="18" charset="0"/>
            </a:endParaRPr>
          </a:p>
          <a:p>
            <a:pPr marL="434975" indent="-345440">
              <a:buAutoNum type="alphaLcParenR"/>
              <a:tabLst>
                <a:tab pos="435609" algn="l"/>
              </a:tabLst>
            </a:pPr>
            <a:r>
              <a:rPr sz="2600" spc="-15" dirty="0">
                <a:latin typeface="Times New Roman" pitchFamily="18" charset="0"/>
                <a:cs typeface="Times New Roman" pitchFamily="18" charset="0"/>
              </a:rPr>
              <a:t>interstitial</a:t>
            </a:r>
            <a:r>
              <a:rPr sz="2600" spc="-5" dirty="0">
                <a:latin typeface="Times New Roman" pitchFamily="18" charset="0"/>
                <a:cs typeface="Times New Roman" pitchFamily="18" charset="0"/>
              </a:rPr>
              <a:t> </a:t>
            </a:r>
            <a:r>
              <a:rPr sz="2600" spc="-10" dirty="0">
                <a:latin typeface="Times New Roman" pitchFamily="18" charset="0"/>
                <a:cs typeface="Times New Roman" pitchFamily="18" charset="0"/>
              </a:rPr>
              <a:t>obstruction</a:t>
            </a:r>
            <a:endParaRPr sz="2600" dirty="0">
              <a:latin typeface="Times New Roman" pitchFamily="18" charset="0"/>
              <a:cs typeface="Times New Roman" pitchFamily="18" charset="0"/>
            </a:endParaRPr>
          </a:p>
          <a:p>
            <a:pPr marL="449580" indent="-360045">
              <a:buAutoNum type="alphaLcParenR"/>
              <a:tabLst>
                <a:tab pos="450215" algn="l"/>
              </a:tabLst>
            </a:pPr>
            <a:r>
              <a:rPr sz="2600" spc="-25" dirty="0">
                <a:latin typeface="Times New Roman" pitchFamily="18" charset="0"/>
                <a:cs typeface="Times New Roman" pitchFamily="18" charset="0"/>
              </a:rPr>
              <a:t>transfer </a:t>
            </a:r>
            <a:r>
              <a:rPr sz="2600" spc="-5" dirty="0">
                <a:latin typeface="Times New Roman" pitchFamily="18" charset="0"/>
                <a:cs typeface="Times New Roman" pitchFamily="18" charset="0"/>
              </a:rPr>
              <a:t>of</a:t>
            </a:r>
            <a:r>
              <a:rPr sz="2600" spc="10" dirty="0">
                <a:latin typeface="Times New Roman" pitchFamily="18" charset="0"/>
                <a:cs typeface="Times New Roman" pitchFamily="18" charset="0"/>
              </a:rPr>
              <a:t> </a:t>
            </a:r>
            <a:r>
              <a:rPr sz="2600" spc="-15" dirty="0">
                <a:latin typeface="Times New Roman" pitchFamily="18" charset="0"/>
                <a:cs typeface="Times New Roman" pitchFamily="18" charset="0"/>
              </a:rPr>
              <a:t>gametes.</a:t>
            </a:r>
            <a:endParaRPr sz="2600" dirty="0">
              <a:latin typeface="Times New Roman" pitchFamily="18" charset="0"/>
              <a:cs typeface="Times New Roman" pitchFamily="18" charset="0"/>
            </a:endParaRPr>
          </a:p>
          <a:p>
            <a:pPr marL="416559" indent="-327025">
              <a:buAutoNum type="alphaLcParenR"/>
              <a:tabLst>
                <a:tab pos="417195" algn="l"/>
              </a:tabLst>
            </a:pPr>
            <a:r>
              <a:rPr sz="2600" spc="-5" dirty="0">
                <a:latin typeface="Times New Roman" pitchFamily="18" charset="0"/>
                <a:cs typeface="Times New Roman" pitchFamily="18" charset="0"/>
              </a:rPr>
              <a:t>tubal</a:t>
            </a:r>
            <a:r>
              <a:rPr sz="2600" spc="-20" dirty="0">
                <a:latin typeface="Times New Roman" pitchFamily="18" charset="0"/>
                <a:cs typeface="Times New Roman" pitchFamily="18" charset="0"/>
              </a:rPr>
              <a:t> </a:t>
            </a:r>
            <a:r>
              <a:rPr sz="2600" spc="-10" dirty="0" err="1" smtClean="0">
                <a:latin typeface="Times New Roman" pitchFamily="18" charset="0"/>
                <a:cs typeface="Times New Roman" pitchFamily="18" charset="0"/>
              </a:rPr>
              <a:t>sterilisation</a:t>
            </a:r>
            <a:endParaRPr sz="2600" dirty="0">
              <a:latin typeface="Times New Roman" pitchFamily="18" charset="0"/>
              <a:cs typeface="Times New Roman" pitchFamily="18" charset="0"/>
            </a:endParaRPr>
          </a:p>
        </p:txBody>
      </p:sp>
      <p:pic>
        <p:nvPicPr>
          <p:cNvPr id="1026" name="Picture 2" descr="What is Tubal Cannulation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473" y="1676400"/>
            <a:ext cx="46577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854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467600" cy="4673074"/>
          </a:xfrm>
          <a:prstGeom prst="rect">
            <a:avLst/>
          </a:prstGeom>
        </p:spPr>
        <p:txBody>
          <a:bodyPr wrap="square">
            <a:spAutoFit/>
          </a:bodyPr>
          <a:lstStyle/>
          <a:p>
            <a:pPr marL="12700" algn="just">
              <a:tabLst>
                <a:tab pos="354965" algn="l"/>
                <a:tab pos="355600" algn="l"/>
              </a:tabLst>
            </a:pPr>
            <a:r>
              <a:rPr lang="en-US" sz="2600" spc="-10" dirty="0">
                <a:latin typeface="Times New Roman" pitchFamily="18" charset="0"/>
                <a:cs typeface="Times New Roman" pitchFamily="18" charset="0"/>
              </a:rPr>
              <a:t>TECHNIQUE</a:t>
            </a:r>
            <a:r>
              <a:rPr lang="en-US" sz="2600" spc="-20" dirty="0">
                <a:latin typeface="Times New Roman" pitchFamily="18" charset="0"/>
                <a:cs typeface="Times New Roman" pitchFamily="18" charset="0"/>
              </a:rPr>
              <a:t> </a:t>
            </a:r>
            <a:endParaRPr lang="en-US" sz="2600" dirty="0">
              <a:latin typeface="Times New Roman" pitchFamily="18" charset="0"/>
              <a:cs typeface="Times New Roman" pitchFamily="18" charset="0"/>
            </a:endParaRPr>
          </a:p>
          <a:p>
            <a:pPr marL="355600" marR="169545" indent="-342900" algn="just">
              <a:spcBef>
                <a:spcPts val="810"/>
              </a:spcBef>
              <a:buFont typeface="Arial"/>
              <a:buChar char="•"/>
              <a:tabLst>
                <a:tab pos="354965" algn="l"/>
                <a:tab pos="355600" algn="l"/>
              </a:tabLst>
            </a:pPr>
            <a:r>
              <a:rPr lang="en-US" sz="2600" dirty="0">
                <a:latin typeface="Times New Roman" pitchFamily="18" charset="0"/>
                <a:cs typeface="Times New Roman" pitchFamily="18" charset="0"/>
              </a:rPr>
              <a:t>In </a:t>
            </a:r>
            <a:r>
              <a:rPr lang="en-US" sz="2600" spc="-15" dirty="0">
                <a:latin typeface="Times New Roman" pitchFamily="18" charset="0"/>
                <a:cs typeface="Times New Roman" pitchFamily="18" charset="0"/>
              </a:rPr>
              <a:t>interstitial </a:t>
            </a:r>
            <a:r>
              <a:rPr lang="en-US" sz="2600" spc="-5" dirty="0">
                <a:latin typeface="Times New Roman" pitchFamily="18" charset="0"/>
                <a:cs typeface="Times New Roman" pitchFamily="18" charset="0"/>
              </a:rPr>
              <a:t>obstruction </a:t>
            </a:r>
            <a:r>
              <a:rPr lang="en-US" sz="2600" dirty="0">
                <a:latin typeface="Times New Roman" pitchFamily="18" charset="0"/>
                <a:cs typeface="Times New Roman" pitchFamily="18" charset="0"/>
              </a:rPr>
              <a:t>5.5 F </a:t>
            </a:r>
            <a:r>
              <a:rPr lang="en-US" sz="2600" spc="-10" dirty="0" err="1">
                <a:latin typeface="Times New Roman" pitchFamily="18" charset="0"/>
                <a:cs typeface="Times New Roman" pitchFamily="18" charset="0"/>
              </a:rPr>
              <a:t>teflon</a:t>
            </a:r>
            <a:r>
              <a:rPr lang="en-US" sz="2600" spc="-10" dirty="0">
                <a:latin typeface="Times New Roman" pitchFamily="18" charset="0"/>
                <a:cs typeface="Times New Roman" pitchFamily="18" charset="0"/>
              </a:rPr>
              <a:t> </a:t>
            </a:r>
            <a:r>
              <a:rPr lang="en-US" sz="2600" spc="-5" dirty="0">
                <a:latin typeface="Times New Roman" pitchFamily="18" charset="0"/>
                <a:cs typeface="Times New Roman" pitchFamily="18" charset="0"/>
              </a:rPr>
              <a:t>cannula </a:t>
            </a:r>
            <a:r>
              <a:rPr lang="en-US" sz="2600" dirty="0">
                <a:latin typeface="Times New Roman" pitchFamily="18" charset="0"/>
                <a:cs typeface="Times New Roman" pitchFamily="18" charset="0"/>
              </a:rPr>
              <a:t>with  </a:t>
            </a:r>
            <a:r>
              <a:rPr lang="en-US" sz="2600" spc="-10" dirty="0">
                <a:latin typeface="Times New Roman" pitchFamily="18" charset="0"/>
                <a:cs typeface="Times New Roman" pitchFamily="18" charset="0"/>
              </a:rPr>
              <a:t>metal </a:t>
            </a:r>
            <a:r>
              <a:rPr lang="en-US" sz="2600" spc="-20" dirty="0" err="1">
                <a:latin typeface="Times New Roman" pitchFamily="18" charset="0"/>
                <a:cs typeface="Times New Roman" pitchFamily="18" charset="0"/>
              </a:rPr>
              <a:t>obturator</a:t>
            </a:r>
            <a:r>
              <a:rPr lang="en-US" sz="2600" spc="-20" dirty="0">
                <a:latin typeface="Times New Roman" pitchFamily="18" charset="0"/>
                <a:cs typeface="Times New Roman" pitchFamily="18" charset="0"/>
              </a:rPr>
              <a:t> </a:t>
            </a:r>
            <a:r>
              <a:rPr lang="en-US" sz="2600" dirty="0">
                <a:latin typeface="Times New Roman" pitchFamily="18" charset="0"/>
                <a:cs typeface="Times New Roman" pitchFamily="18" charset="0"/>
              </a:rPr>
              <a:t>is </a:t>
            </a:r>
            <a:r>
              <a:rPr lang="en-US" sz="2600" spc="-15" dirty="0">
                <a:latin typeface="Times New Roman" pitchFamily="18" charset="0"/>
                <a:cs typeface="Times New Roman" pitchFamily="18" charset="0"/>
              </a:rPr>
              <a:t>introduced, </a:t>
            </a:r>
            <a:r>
              <a:rPr lang="en-US" sz="2600" spc="-20" dirty="0" err="1">
                <a:latin typeface="Times New Roman" pitchFamily="18" charset="0"/>
                <a:cs typeface="Times New Roman" pitchFamily="18" charset="0"/>
              </a:rPr>
              <a:t>obturator</a:t>
            </a:r>
            <a:r>
              <a:rPr lang="en-US" sz="2600" spc="-20" dirty="0">
                <a:latin typeface="Times New Roman" pitchFamily="18" charset="0"/>
                <a:cs typeface="Times New Roman" pitchFamily="18" charset="0"/>
              </a:rPr>
              <a:t> </a:t>
            </a:r>
            <a:r>
              <a:rPr lang="en-US" sz="2600" spc="-10" dirty="0">
                <a:latin typeface="Times New Roman" pitchFamily="18" charset="0"/>
                <a:cs typeface="Times New Roman" pitchFamily="18" charset="0"/>
              </a:rPr>
              <a:t>removed </a:t>
            </a:r>
            <a:r>
              <a:rPr lang="en-US" sz="2600" dirty="0">
                <a:latin typeface="Times New Roman" pitchFamily="18" charset="0"/>
                <a:cs typeface="Times New Roman" pitchFamily="18" charset="0"/>
              </a:rPr>
              <a:t>and  a 3F </a:t>
            </a:r>
            <a:r>
              <a:rPr lang="en-US" sz="2600" spc="-15" dirty="0" smtClean="0">
                <a:latin typeface="Times New Roman" pitchFamily="18" charset="0"/>
                <a:cs typeface="Times New Roman" pitchFamily="18" charset="0"/>
              </a:rPr>
              <a:t>catheter </a:t>
            </a:r>
            <a:r>
              <a:rPr lang="en-US" sz="2600" dirty="0">
                <a:latin typeface="Times New Roman" pitchFamily="18" charset="0"/>
                <a:cs typeface="Times New Roman" pitchFamily="18" charset="0"/>
              </a:rPr>
              <a:t>with guide </a:t>
            </a:r>
            <a:r>
              <a:rPr lang="en-US" sz="2600" spc="-10" dirty="0">
                <a:latin typeface="Times New Roman" pitchFamily="18" charset="0"/>
                <a:cs typeface="Times New Roman" pitchFamily="18" charset="0"/>
              </a:rPr>
              <a:t>wire </a:t>
            </a:r>
            <a:r>
              <a:rPr lang="en-US" sz="2600" dirty="0">
                <a:latin typeface="Times New Roman" pitchFamily="18" charset="0"/>
                <a:cs typeface="Times New Roman" pitchFamily="18" charset="0"/>
              </a:rPr>
              <a:t>is </a:t>
            </a:r>
            <a:r>
              <a:rPr lang="en-US" sz="2600" spc="-15" dirty="0">
                <a:latin typeface="Times New Roman" pitchFamily="18" charset="0"/>
                <a:cs typeface="Times New Roman" pitchFamily="18" charset="0"/>
              </a:rPr>
              <a:t>withdrawn </a:t>
            </a:r>
            <a:r>
              <a:rPr lang="en-US" sz="2600" dirty="0">
                <a:latin typeface="Times New Roman" pitchFamily="18" charset="0"/>
                <a:cs typeface="Times New Roman" pitchFamily="18" charset="0"/>
              </a:rPr>
              <a:t>and </a:t>
            </a:r>
            <a:r>
              <a:rPr lang="en-US" sz="2600" spc="-15" dirty="0">
                <a:latin typeface="Times New Roman" pitchFamily="18" charset="0"/>
                <a:cs typeface="Times New Roman" pitchFamily="18" charset="0"/>
              </a:rPr>
              <a:t>dye  </a:t>
            </a:r>
            <a:r>
              <a:rPr lang="en-US" sz="2600" spc="-5" dirty="0">
                <a:latin typeface="Times New Roman" pitchFamily="18" charset="0"/>
                <a:cs typeface="Times New Roman" pitchFamily="18" charset="0"/>
              </a:rPr>
              <a:t>injected, </a:t>
            </a:r>
            <a:r>
              <a:rPr lang="en-US" sz="2600" spc="-15" dirty="0">
                <a:latin typeface="Times New Roman" pitchFamily="18" charset="0"/>
                <a:cs typeface="Times New Roman" pitchFamily="18" charset="0"/>
              </a:rPr>
              <a:t>dye </a:t>
            </a:r>
            <a:r>
              <a:rPr lang="en-US" sz="2600" dirty="0">
                <a:latin typeface="Times New Roman" pitchFamily="18" charset="0"/>
                <a:cs typeface="Times New Roman" pitchFamily="18" charset="0"/>
              </a:rPr>
              <a:t>spilling </a:t>
            </a:r>
            <a:r>
              <a:rPr lang="en-US" sz="2600" spc="-10" dirty="0">
                <a:latin typeface="Times New Roman" pitchFamily="18" charset="0"/>
                <a:cs typeface="Times New Roman" pitchFamily="18" charset="0"/>
              </a:rPr>
              <a:t>can </a:t>
            </a:r>
            <a:r>
              <a:rPr lang="en-US" sz="2600" spc="-5" dirty="0">
                <a:latin typeface="Times New Roman" pitchFamily="18" charset="0"/>
                <a:cs typeface="Times New Roman" pitchFamily="18" charset="0"/>
              </a:rPr>
              <a:t>be </a:t>
            </a:r>
            <a:r>
              <a:rPr lang="en-US" sz="2600" dirty="0">
                <a:latin typeface="Times New Roman" pitchFamily="18" charset="0"/>
                <a:cs typeface="Times New Roman" pitchFamily="18" charset="0"/>
              </a:rPr>
              <a:t>seen via</a:t>
            </a:r>
            <a:r>
              <a:rPr lang="en-US" sz="2600" spc="-30" dirty="0">
                <a:latin typeface="Times New Roman" pitchFamily="18" charset="0"/>
                <a:cs typeface="Times New Roman" pitchFamily="18" charset="0"/>
              </a:rPr>
              <a:t> </a:t>
            </a:r>
            <a:r>
              <a:rPr lang="en-US" sz="2600" spc="-10" dirty="0">
                <a:latin typeface="Times New Roman" pitchFamily="18" charset="0"/>
                <a:cs typeface="Times New Roman" pitchFamily="18" charset="0"/>
              </a:rPr>
              <a:t>laparoscope.</a:t>
            </a:r>
            <a:endParaRPr lang="en-US" sz="2600" dirty="0">
              <a:latin typeface="Times New Roman" pitchFamily="18" charset="0"/>
              <a:cs typeface="Times New Roman" pitchFamily="18" charset="0"/>
            </a:endParaRPr>
          </a:p>
          <a:p>
            <a:pPr marL="355600" marR="5080" indent="-342900" algn="just">
              <a:spcBef>
                <a:spcPts val="645"/>
              </a:spcBef>
              <a:buFont typeface="Arial"/>
              <a:buChar char="•"/>
              <a:tabLst>
                <a:tab pos="354965" algn="l"/>
                <a:tab pos="355600" algn="l"/>
              </a:tabLst>
            </a:pPr>
            <a:r>
              <a:rPr lang="en-US" sz="2600" spc="-5" dirty="0">
                <a:latin typeface="Times New Roman" pitchFamily="18" charset="0"/>
                <a:cs typeface="Times New Roman" pitchFamily="18" charset="0"/>
              </a:rPr>
              <a:t>Gamete </a:t>
            </a:r>
            <a:r>
              <a:rPr lang="en-US" sz="2600" spc="-20" dirty="0">
                <a:latin typeface="Times New Roman" pitchFamily="18" charset="0"/>
                <a:cs typeface="Times New Roman" pitchFamily="18" charset="0"/>
              </a:rPr>
              <a:t>transfer </a:t>
            </a:r>
            <a:r>
              <a:rPr lang="en-US" sz="2600" dirty="0">
                <a:latin typeface="Times New Roman" pitchFamily="18" charset="0"/>
                <a:cs typeface="Times New Roman" pitchFamily="18" charset="0"/>
              </a:rPr>
              <a:t>is </a:t>
            </a:r>
            <a:r>
              <a:rPr lang="en-US" sz="2600" spc="-5" dirty="0">
                <a:latin typeface="Times New Roman" pitchFamily="18" charset="0"/>
                <a:cs typeface="Times New Roman" pitchFamily="18" charset="0"/>
              </a:rPr>
              <a:t>done </a:t>
            </a:r>
            <a:r>
              <a:rPr lang="en-US" sz="2600" spc="-10" dirty="0">
                <a:latin typeface="Times New Roman" pitchFamily="18" charset="0"/>
                <a:cs typeface="Times New Roman" pitchFamily="18" charset="0"/>
              </a:rPr>
              <a:t>by </a:t>
            </a:r>
            <a:r>
              <a:rPr lang="en-US" sz="2600" dirty="0">
                <a:latin typeface="Times New Roman" pitchFamily="18" charset="0"/>
                <a:cs typeface="Times New Roman" pitchFamily="18" charset="0"/>
              </a:rPr>
              <a:t>1 mm </a:t>
            </a:r>
            <a:r>
              <a:rPr lang="en-US" sz="2600" spc="-15" dirty="0">
                <a:latin typeface="Times New Roman" pitchFamily="18" charset="0"/>
                <a:cs typeface="Times New Roman" pitchFamily="18" charset="0"/>
              </a:rPr>
              <a:t>catheter</a:t>
            </a:r>
            <a:r>
              <a:rPr lang="en-US" sz="2600" spc="-140" dirty="0">
                <a:latin typeface="Times New Roman" pitchFamily="18" charset="0"/>
                <a:cs typeface="Times New Roman" pitchFamily="18" charset="0"/>
              </a:rPr>
              <a:t> </a:t>
            </a:r>
            <a:r>
              <a:rPr lang="en-US" sz="2600" spc="-5" dirty="0" err="1">
                <a:latin typeface="Times New Roman" pitchFamily="18" charset="0"/>
                <a:cs typeface="Times New Roman" pitchFamily="18" charset="0"/>
              </a:rPr>
              <a:t>cannulation</a:t>
            </a:r>
            <a:r>
              <a:rPr lang="en-US" sz="2600" spc="-5" dirty="0">
                <a:latin typeface="Times New Roman" pitchFamily="18" charset="0"/>
                <a:cs typeface="Times New Roman" pitchFamily="18" charset="0"/>
              </a:rPr>
              <a:t>.  Uterine </a:t>
            </a:r>
            <a:r>
              <a:rPr lang="en-US" sz="2600" spc="-10" dirty="0">
                <a:latin typeface="Times New Roman" pitchFamily="18" charset="0"/>
                <a:cs typeface="Times New Roman" pitchFamily="18" charset="0"/>
              </a:rPr>
              <a:t>distension </a:t>
            </a:r>
            <a:r>
              <a:rPr lang="en-US" sz="2600" dirty="0">
                <a:latin typeface="Times New Roman" pitchFamily="18" charset="0"/>
                <a:cs typeface="Times New Roman" pitchFamily="18" charset="0"/>
              </a:rPr>
              <a:t>media </a:t>
            </a:r>
            <a:r>
              <a:rPr lang="en-US" sz="2600" spc="-15" dirty="0">
                <a:latin typeface="Times New Roman" pitchFamily="18" charset="0"/>
                <a:cs typeface="Times New Roman" pitchFamily="18" charset="0"/>
              </a:rPr>
              <a:t>are </a:t>
            </a:r>
            <a:r>
              <a:rPr lang="en-US" sz="2600" spc="-20" dirty="0">
                <a:latin typeface="Times New Roman" pitchFamily="18" charset="0"/>
                <a:cs typeface="Times New Roman" pitchFamily="18" charset="0"/>
              </a:rPr>
              <a:t>toxic </a:t>
            </a:r>
            <a:r>
              <a:rPr lang="en-US" sz="2600" spc="-15" dirty="0">
                <a:latin typeface="Times New Roman" pitchFamily="18" charset="0"/>
                <a:cs typeface="Times New Roman" pitchFamily="18" charset="0"/>
              </a:rPr>
              <a:t>to gametes </a:t>
            </a:r>
            <a:r>
              <a:rPr lang="en-US" sz="2600" spc="-5" dirty="0">
                <a:latin typeface="Times New Roman" pitchFamily="18" charset="0"/>
                <a:cs typeface="Times New Roman" pitchFamily="18" charset="0"/>
              </a:rPr>
              <a:t>so </a:t>
            </a:r>
            <a:r>
              <a:rPr lang="en-US" sz="2600" spc="-15" dirty="0">
                <a:latin typeface="Times New Roman" pitchFamily="18" charset="0"/>
                <a:cs typeface="Times New Roman" pitchFamily="18" charset="0"/>
              </a:rPr>
              <a:t>CO2  </a:t>
            </a:r>
            <a:r>
              <a:rPr lang="en-US" sz="2600" dirty="0">
                <a:latin typeface="Times New Roman" pitchFamily="18" charset="0"/>
                <a:cs typeface="Times New Roman" pitchFamily="18" charset="0"/>
              </a:rPr>
              <a:t>is </a:t>
            </a:r>
            <a:r>
              <a:rPr lang="en-US" sz="2600" spc="-25" dirty="0" err="1">
                <a:latin typeface="Times New Roman" pitchFamily="18" charset="0"/>
                <a:cs typeface="Times New Roman" pitchFamily="18" charset="0"/>
              </a:rPr>
              <a:t>preffered</a:t>
            </a:r>
            <a:r>
              <a:rPr lang="en-US" sz="2600" spc="-25" dirty="0">
                <a:latin typeface="Times New Roman" pitchFamily="18" charset="0"/>
                <a:cs typeface="Times New Roman" pitchFamily="18" charset="0"/>
              </a:rPr>
              <a:t> </a:t>
            </a:r>
            <a:r>
              <a:rPr lang="en-US" sz="2600" spc="-10" dirty="0">
                <a:latin typeface="Times New Roman" pitchFamily="18" charset="0"/>
                <a:cs typeface="Times New Roman" pitchFamily="18" charset="0"/>
              </a:rPr>
              <a:t>that </a:t>
            </a:r>
            <a:r>
              <a:rPr lang="en-US" sz="2600" spc="-15" dirty="0">
                <a:latin typeface="Times New Roman" pitchFamily="18" charset="0"/>
                <a:cs typeface="Times New Roman" pitchFamily="18" charset="0"/>
              </a:rPr>
              <a:t>too at </a:t>
            </a:r>
            <a:r>
              <a:rPr lang="en-US" sz="2600" dirty="0">
                <a:latin typeface="Times New Roman" pitchFamily="18" charset="0"/>
                <a:cs typeface="Times New Roman" pitchFamily="18" charset="0"/>
              </a:rPr>
              <a:t>low </a:t>
            </a:r>
            <a:r>
              <a:rPr lang="en-US" sz="2600" spc="-5" dirty="0">
                <a:latin typeface="Times New Roman" pitchFamily="18" charset="0"/>
                <a:cs typeface="Times New Roman" pitchFamily="18" charset="0"/>
              </a:rPr>
              <a:t>flow </a:t>
            </a:r>
            <a:r>
              <a:rPr lang="en-US" sz="2600" spc="-25" dirty="0">
                <a:latin typeface="Times New Roman" pitchFamily="18" charset="0"/>
                <a:cs typeface="Times New Roman" pitchFamily="18" charset="0"/>
              </a:rPr>
              <a:t>rates </a:t>
            </a:r>
            <a:r>
              <a:rPr lang="en-US" sz="2600" dirty="0">
                <a:latin typeface="Times New Roman" pitchFamily="18" charset="0"/>
                <a:cs typeface="Times New Roman" pitchFamily="18" charset="0"/>
              </a:rPr>
              <a:t>and </a:t>
            </a:r>
            <a:r>
              <a:rPr lang="en-US" sz="2600" spc="-20" dirty="0">
                <a:latin typeface="Times New Roman" pitchFamily="18" charset="0"/>
                <a:cs typeface="Times New Roman" pitchFamily="18" charset="0"/>
              </a:rPr>
              <a:t>gas </a:t>
            </a:r>
            <a:r>
              <a:rPr lang="en-US" sz="2600" spc="-5" dirty="0">
                <a:latin typeface="Times New Roman" pitchFamily="18" charset="0"/>
                <a:cs typeface="Times New Roman" pitchFamily="18" charset="0"/>
              </a:rPr>
              <a:t>flow </a:t>
            </a:r>
            <a:r>
              <a:rPr lang="en-US" sz="2600" dirty="0">
                <a:latin typeface="Times New Roman" pitchFamily="18" charset="0"/>
                <a:cs typeface="Times New Roman" pitchFamily="18" charset="0"/>
              </a:rPr>
              <a:t>is  </a:t>
            </a:r>
            <a:r>
              <a:rPr lang="en-US" sz="2600" spc="-5" dirty="0">
                <a:latin typeface="Times New Roman" pitchFamily="18" charset="0"/>
                <a:cs typeface="Times New Roman" pitchFamily="18" charset="0"/>
              </a:rPr>
              <a:t>shut </a:t>
            </a:r>
            <a:r>
              <a:rPr lang="en-US" sz="2600" spc="-10" dirty="0">
                <a:latin typeface="Times New Roman" pitchFamily="18" charset="0"/>
                <a:cs typeface="Times New Roman" pitchFamily="18" charset="0"/>
              </a:rPr>
              <a:t>off </a:t>
            </a:r>
            <a:r>
              <a:rPr lang="en-US" sz="2600" dirty="0">
                <a:latin typeface="Times New Roman" pitchFamily="18" charset="0"/>
                <a:cs typeface="Times New Roman" pitchFamily="18" charset="0"/>
              </a:rPr>
              <a:t>when </a:t>
            </a:r>
            <a:r>
              <a:rPr lang="en-US" sz="2600" spc="-15" dirty="0">
                <a:latin typeface="Times New Roman" pitchFamily="18" charset="0"/>
                <a:cs typeface="Times New Roman" pitchFamily="18" charset="0"/>
              </a:rPr>
              <a:t>catheter </a:t>
            </a:r>
            <a:r>
              <a:rPr lang="en-US" sz="2600" spc="-20" dirty="0">
                <a:latin typeface="Times New Roman" pitchFamily="18" charset="0"/>
                <a:cs typeface="Times New Roman" pitchFamily="18" charset="0"/>
              </a:rPr>
              <a:t>enters </a:t>
            </a:r>
            <a:r>
              <a:rPr lang="en-US" sz="2600" dirty="0">
                <a:latin typeface="Times New Roman" pitchFamily="18" charset="0"/>
                <a:cs typeface="Times New Roman" pitchFamily="18" charset="0"/>
              </a:rPr>
              <a:t>the</a:t>
            </a:r>
            <a:r>
              <a:rPr lang="en-US" sz="2600" spc="-25" dirty="0">
                <a:latin typeface="Times New Roman" pitchFamily="18" charset="0"/>
                <a:cs typeface="Times New Roman" pitchFamily="18" charset="0"/>
              </a:rPr>
              <a:t> </a:t>
            </a:r>
            <a:r>
              <a:rPr lang="en-US" sz="2600" spc="-10" dirty="0">
                <a:latin typeface="Times New Roman" pitchFamily="18" charset="0"/>
                <a:cs typeface="Times New Roman" pitchFamily="18" charset="0"/>
              </a:rPr>
              <a:t>tube.</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82490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304800"/>
            <a:ext cx="3657600" cy="2590800"/>
          </a:xfrm>
          <a:prstGeom prst="round2DiagRect">
            <a:avLst/>
          </a:prstGeom>
          <a:blipFill>
            <a:blip r:embed="rId2" cstate="print"/>
            <a:stretch>
              <a:fillRect/>
            </a:stretch>
          </a:blipFill>
        </p:spPr>
        <p:txBody>
          <a:bodyPr wrap="square" lIns="0" tIns="0" rIns="0" bIns="0" rtlCol="0"/>
          <a:lstStyle/>
          <a:p>
            <a:endParaRPr/>
          </a:p>
        </p:txBody>
      </p:sp>
      <p:sp>
        <p:nvSpPr>
          <p:cNvPr id="3" name="object 2"/>
          <p:cNvSpPr/>
          <p:nvPr/>
        </p:nvSpPr>
        <p:spPr>
          <a:xfrm>
            <a:off x="730867" y="3352800"/>
            <a:ext cx="7888877" cy="2889504"/>
          </a:xfrm>
          <a:prstGeom prst="rect">
            <a:avLst/>
          </a:prstGeom>
          <a:blipFill>
            <a:blip r:embed="rId3" cstate="print"/>
            <a:stretch>
              <a:fillRect/>
            </a:stretch>
          </a:blipFill>
        </p:spPr>
        <p:txBody>
          <a:bodyPr wrap="square" lIns="0" tIns="0" rIns="0" bIns="0" rtlCol="0"/>
          <a:lstStyle/>
          <a:p>
            <a:endParaRPr/>
          </a:p>
        </p:txBody>
      </p:sp>
      <p:sp>
        <p:nvSpPr>
          <p:cNvPr id="4" name="object 3"/>
          <p:cNvSpPr/>
          <p:nvPr/>
        </p:nvSpPr>
        <p:spPr>
          <a:xfrm>
            <a:off x="4876800" y="381000"/>
            <a:ext cx="3742944" cy="24384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42234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133600" y="76200"/>
            <a:ext cx="5381752" cy="900888"/>
          </a:xfrm>
          <a:prstGeom prst="rect">
            <a:avLst/>
          </a:prstGeom>
        </p:spPr>
        <p:txBody>
          <a:bodyPr vert="horz" wrap="square" lIns="0" tIns="465455" rIns="0" bIns="0" rtlCol="0">
            <a:spAutoFit/>
          </a:bodyPr>
          <a:lstStyle>
            <a:lvl1pPr>
              <a:defRPr>
                <a:latin typeface="+mj-lt"/>
                <a:ea typeface="+mj-ea"/>
                <a:cs typeface="+mj-cs"/>
              </a:defRPr>
            </a:lvl1pPr>
          </a:lstStyle>
          <a:p>
            <a:pPr marL="12700" marR="5080">
              <a:spcBef>
                <a:spcPts val="1265"/>
              </a:spcBef>
            </a:pPr>
            <a:r>
              <a:rPr lang="en-IN" sz="2800" spc="90" dirty="0" smtClean="0">
                <a:latin typeface="Times New Roman" pitchFamily="18" charset="0"/>
                <a:cs typeface="Times New Roman" pitchFamily="18" charset="0"/>
              </a:rPr>
              <a:t>TUBAL </a:t>
            </a:r>
            <a:r>
              <a:rPr lang="en-IN" sz="2800" spc="60" dirty="0" smtClean="0">
                <a:latin typeface="Times New Roman" pitchFamily="18" charset="0"/>
                <a:cs typeface="Times New Roman" pitchFamily="18" charset="0"/>
              </a:rPr>
              <a:t>STERILISATION </a:t>
            </a:r>
            <a:endParaRPr lang="en-IN" sz="2800" spc="60" dirty="0">
              <a:latin typeface="Times New Roman" pitchFamily="18" charset="0"/>
              <a:cs typeface="Times New Roman" pitchFamily="18" charset="0"/>
            </a:endParaRPr>
          </a:p>
        </p:txBody>
      </p:sp>
      <p:sp>
        <p:nvSpPr>
          <p:cNvPr id="5" name="object 5"/>
          <p:cNvSpPr txBox="1"/>
          <p:nvPr/>
        </p:nvSpPr>
        <p:spPr>
          <a:xfrm>
            <a:off x="705079" y="1447800"/>
            <a:ext cx="7405987" cy="3336811"/>
          </a:xfrm>
          <a:prstGeom prst="rect">
            <a:avLst/>
          </a:prstGeom>
        </p:spPr>
        <p:txBody>
          <a:bodyPr vert="horz" wrap="square" lIns="0" tIns="12700" rIns="0" bIns="0" rtlCol="0">
            <a:spAutoFit/>
          </a:bodyPr>
          <a:lstStyle/>
          <a:p>
            <a:pPr marL="12700" marR="5080">
              <a:lnSpc>
                <a:spcPct val="100000"/>
              </a:lnSpc>
              <a:spcBef>
                <a:spcPts val="100"/>
              </a:spcBef>
              <a:buSzPct val="94444"/>
              <a:buChar char="•"/>
              <a:tabLst>
                <a:tab pos="93980" algn="l"/>
              </a:tabLst>
            </a:pPr>
            <a:r>
              <a:rPr lang="en-IN" sz="2400" spc="65" dirty="0" smtClean="0">
                <a:latin typeface="Times New Roman" pitchFamily="18" charset="0"/>
                <a:cs typeface="Times New Roman" pitchFamily="18" charset="0"/>
              </a:rPr>
              <a:t> </a:t>
            </a:r>
            <a:r>
              <a:rPr sz="2400" spc="65" dirty="0" err="1" smtClean="0">
                <a:latin typeface="Times New Roman" pitchFamily="18" charset="0"/>
                <a:cs typeface="Times New Roman" pitchFamily="18" charset="0"/>
              </a:rPr>
              <a:t>Hysteroscopic</a:t>
            </a:r>
            <a:r>
              <a:rPr sz="2400" spc="65" dirty="0" smtClean="0">
                <a:latin typeface="Times New Roman" pitchFamily="18" charset="0"/>
                <a:cs typeface="Times New Roman" pitchFamily="18" charset="0"/>
              </a:rPr>
              <a:t> </a:t>
            </a:r>
            <a:r>
              <a:rPr sz="2400" spc="80" dirty="0">
                <a:latin typeface="Times New Roman" pitchFamily="18" charset="0"/>
                <a:cs typeface="Times New Roman" pitchFamily="18" charset="0"/>
              </a:rPr>
              <a:t>placement </a:t>
            </a:r>
            <a:r>
              <a:rPr sz="2400" spc="125" dirty="0">
                <a:latin typeface="Times New Roman" pitchFamily="18" charset="0"/>
                <a:cs typeface="Times New Roman" pitchFamily="18" charset="0"/>
              </a:rPr>
              <a:t>of  </a:t>
            </a:r>
            <a:r>
              <a:rPr sz="2400" spc="80" dirty="0">
                <a:latin typeface="Times New Roman" pitchFamily="18" charset="0"/>
                <a:cs typeface="Times New Roman" pitchFamily="18" charset="0"/>
              </a:rPr>
              <a:t>radiopaque </a:t>
            </a:r>
            <a:r>
              <a:rPr sz="2400" spc="75" dirty="0">
                <a:latin typeface="Times New Roman" pitchFamily="18" charset="0"/>
                <a:cs typeface="Times New Roman" pitchFamily="18" charset="0"/>
              </a:rPr>
              <a:t>inserts </a:t>
            </a:r>
            <a:r>
              <a:rPr sz="2400" spc="114" dirty="0">
                <a:latin typeface="Times New Roman" pitchFamily="18" charset="0"/>
                <a:cs typeface="Times New Roman" pitchFamily="18" charset="0"/>
              </a:rPr>
              <a:t>in </a:t>
            </a:r>
            <a:r>
              <a:rPr sz="2400" spc="90" dirty="0">
                <a:latin typeface="Times New Roman" pitchFamily="18" charset="0"/>
                <a:cs typeface="Times New Roman" pitchFamily="18" charset="0"/>
              </a:rPr>
              <a:t>the </a:t>
            </a:r>
            <a:r>
              <a:rPr sz="2400" spc="120" dirty="0">
                <a:latin typeface="Times New Roman" pitchFamily="18" charset="0"/>
                <a:cs typeface="Times New Roman" pitchFamily="18" charset="0"/>
              </a:rPr>
              <a:t>proximal  portion </a:t>
            </a:r>
            <a:r>
              <a:rPr sz="2400" spc="130" dirty="0">
                <a:latin typeface="Times New Roman" pitchFamily="18" charset="0"/>
                <a:cs typeface="Times New Roman" pitchFamily="18" charset="0"/>
              </a:rPr>
              <a:t>of </a:t>
            </a:r>
            <a:r>
              <a:rPr sz="2400" spc="95" dirty="0">
                <a:latin typeface="Times New Roman" pitchFamily="18" charset="0"/>
                <a:cs typeface="Times New Roman" pitchFamily="18" charset="0"/>
              </a:rPr>
              <a:t>the </a:t>
            </a:r>
            <a:r>
              <a:rPr sz="2400" spc="85" dirty="0">
                <a:latin typeface="Times New Roman" pitchFamily="18" charset="0"/>
                <a:cs typeface="Times New Roman" pitchFamily="18" charset="0"/>
              </a:rPr>
              <a:t>fallopian</a:t>
            </a:r>
            <a:r>
              <a:rPr sz="2400" spc="-35" dirty="0">
                <a:latin typeface="Times New Roman" pitchFamily="18" charset="0"/>
                <a:cs typeface="Times New Roman" pitchFamily="18" charset="0"/>
              </a:rPr>
              <a:t> </a:t>
            </a:r>
            <a:r>
              <a:rPr sz="2400" spc="100" dirty="0">
                <a:latin typeface="Times New Roman" pitchFamily="18" charset="0"/>
                <a:cs typeface="Times New Roman" pitchFamily="18" charset="0"/>
              </a:rPr>
              <a:t>tube</a:t>
            </a:r>
            <a:endParaRPr sz="2400" dirty="0">
              <a:latin typeface="Times New Roman" pitchFamily="18" charset="0"/>
              <a:cs typeface="Times New Roman" pitchFamily="18" charset="0"/>
            </a:endParaRPr>
          </a:p>
          <a:p>
            <a:pPr marL="12700" marR="146050">
              <a:lnSpc>
                <a:spcPct val="100000"/>
              </a:lnSpc>
              <a:buSzPct val="94444"/>
              <a:buChar char="•"/>
              <a:tabLst>
                <a:tab pos="93980" algn="l"/>
              </a:tabLst>
            </a:pPr>
            <a:r>
              <a:rPr lang="en-IN" sz="2400" spc="45" dirty="0" smtClean="0">
                <a:latin typeface="Times New Roman" pitchFamily="18" charset="0"/>
                <a:cs typeface="Times New Roman" pitchFamily="18" charset="0"/>
              </a:rPr>
              <a:t> </a:t>
            </a:r>
            <a:r>
              <a:rPr sz="2400" spc="45" dirty="0" smtClean="0">
                <a:latin typeface="Times New Roman" pitchFamily="18" charset="0"/>
                <a:cs typeface="Times New Roman" pitchFamily="18" charset="0"/>
              </a:rPr>
              <a:t>Tissue </a:t>
            </a:r>
            <a:r>
              <a:rPr sz="2400" spc="114" dirty="0">
                <a:latin typeface="Times New Roman" pitchFamily="18" charset="0"/>
                <a:cs typeface="Times New Roman" pitchFamily="18" charset="0"/>
              </a:rPr>
              <a:t>ingrowth </a:t>
            </a:r>
            <a:r>
              <a:rPr sz="2400" spc="65" dirty="0">
                <a:latin typeface="Times New Roman" pitchFamily="18" charset="0"/>
                <a:cs typeface="Times New Roman" pitchFamily="18" charset="0"/>
              </a:rPr>
              <a:t>occurs </a:t>
            </a:r>
            <a:r>
              <a:rPr sz="2400" spc="120" dirty="0">
                <a:latin typeface="Times New Roman" pitchFamily="18" charset="0"/>
                <a:cs typeface="Times New Roman" pitchFamily="18" charset="0"/>
              </a:rPr>
              <a:t>through  </a:t>
            </a:r>
            <a:r>
              <a:rPr sz="2400" spc="90" dirty="0">
                <a:latin typeface="Times New Roman" pitchFamily="18" charset="0"/>
                <a:cs typeface="Times New Roman" pitchFamily="18" charset="0"/>
              </a:rPr>
              <a:t>the insert </a:t>
            </a:r>
            <a:r>
              <a:rPr sz="2400" spc="80" dirty="0">
                <a:latin typeface="Times New Roman" pitchFamily="18" charset="0"/>
                <a:cs typeface="Times New Roman" pitchFamily="18" charset="0"/>
              </a:rPr>
              <a:t>creating </a:t>
            </a:r>
            <a:r>
              <a:rPr sz="2400" spc="90" dirty="0">
                <a:latin typeface="Times New Roman" pitchFamily="18" charset="0"/>
                <a:cs typeface="Times New Roman" pitchFamily="18" charset="0"/>
              </a:rPr>
              <a:t>natural </a:t>
            </a:r>
            <a:r>
              <a:rPr sz="2400" spc="85" dirty="0" smtClean="0">
                <a:latin typeface="Times New Roman" pitchFamily="18" charset="0"/>
                <a:cs typeface="Times New Roman" pitchFamily="18" charset="0"/>
              </a:rPr>
              <a:t>barrier</a:t>
            </a:r>
            <a:endParaRPr lang="en-IN" sz="2400" spc="85" dirty="0" smtClean="0">
              <a:latin typeface="Times New Roman" pitchFamily="18" charset="0"/>
              <a:cs typeface="Times New Roman" pitchFamily="18" charset="0"/>
            </a:endParaRPr>
          </a:p>
          <a:p>
            <a:pPr marL="12700" marR="146050">
              <a:lnSpc>
                <a:spcPct val="100000"/>
              </a:lnSpc>
              <a:buSzPct val="94444"/>
              <a:buChar char="•"/>
              <a:tabLst>
                <a:tab pos="93980" algn="l"/>
              </a:tabLst>
            </a:pPr>
            <a:r>
              <a:rPr lang="en-IN" sz="2400" spc="85" dirty="0">
                <a:latin typeface="Times New Roman" pitchFamily="18" charset="0"/>
                <a:cs typeface="Times New Roman" pitchFamily="18" charset="0"/>
              </a:rPr>
              <a:t> </a:t>
            </a:r>
            <a:r>
              <a:rPr sz="2400" spc="35" dirty="0" smtClean="0">
                <a:latin typeface="Times New Roman" pitchFamily="18" charset="0"/>
                <a:cs typeface="Times New Roman" pitchFamily="18" charset="0"/>
              </a:rPr>
              <a:t>Device </a:t>
            </a:r>
            <a:r>
              <a:rPr sz="2400" spc="75" dirty="0">
                <a:latin typeface="Times New Roman" pitchFamily="18" charset="0"/>
                <a:cs typeface="Times New Roman" pitchFamily="18" charset="0"/>
              </a:rPr>
              <a:t>Length: </a:t>
            </a:r>
            <a:r>
              <a:rPr sz="2400" spc="110" dirty="0">
                <a:latin typeface="Times New Roman" pitchFamily="18" charset="0"/>
                <a:cs typeface="Times New Roman" pitchFamily="18" charset="0"/>
              </a:rPr>
              <a:t>~3.85</a:t>
            </a:r>
            <a:r>
              <a:rPr sz="2400" spc="100" dirty="0">
                <a:latin typeface="Times New Roman" pitchFamily="18" charset="0"/>
                <a:cs typeface="Times New Roman" pitchFamily="18" charset="0"/>
              </a:rPr>
              <a:t> </a:t>
            </a:r>
            <a:r>
              <a:rPr sz="2400" spc="95" dirty="0" smtClean="0">
                <a:latin typeface="Times New Roman" pitchFamily="18" charset="0"/>
                <a:cs typeface="Times New Roman" pitchFamily="18" charset="0"/>
              </a:rPr>
              <a:t>cm</a:t>
            </a:r>
            <a:endParaRPr lang="en-IN" sz="2400" dirty="0">
              <a:latin typeface="Times New Roman" pitchFamily="18" charset="0"/>
              <a:cs typeface="Times New Roman" pitchFamily="18" charset="0"/>
            </a:endParaRPr>
          </a:p>
          <a:p>
            <a:pPr marL="12700" marR="146050">
              <a:lnSpc>
                <a:spcPct val="100000"/>
              </a:lnSpc>
              <a:buSzPct val="94444"/>
              <a:buChar char="•"/>
              <a:tabLst>
                <a:tab pos="93980" algn="l"/>
              </a:tabLst>
            </a:pPr>
            <a:r>
              <a:rPr lang="en-IN" sz="2400" spc="-135" dirty="0">
                <a:latin typeface="Times New Roman" pitchFamily="18" charset="0"/>
                <a:cs typeface="Times New Roman" pitchFamily="18" charset="0"/>
              </a:rPr>
              <a:t> </a:t>
            </a:r>
            <a:r>
              <a:rPr lang="en-IN" sz="2400" spc="-135" dirty="0" smtClean="0">
                <a:latin typeface="Times New Roman" pitchFamily="18" charset="0"/>
                <a:cs typeface="Times New Roman" pitchFamily="18" charset="0"/>
              </a:rPr>
              <a:t> </a:t>
            </a:r>
            <a:r>
              <a:rPr sz="2400" spc="-135" dirty="0" smtClean="0">
                <a:latin typeface="Times New Roman" pitchFamily="18" charset="0"/>
                <a:cs typeface="Times New Roman" pitchFamily="18" charset="0"/>
              </a:rPr>
              <a:t>PET </a:t>
            </a:r>
            <a:r>
              <a:rPr sz="2400" spc="45" dirty="0">
                <a:latin typeface="Times New Roman" pitchFamily="18" charset="0"/>
                <a:cs typeface="Times New Roman" pitchFamily="18" charset="0"/>
              </a:rPr>
              <a:t>Fiber </a:t>
            </a:r>
            <a:r>
              <a:rPr sz="2400" spc="75" dirty="0">
                <a:latin typeface="Times New Roman" pitchFamily="18" charset="0"/>
                <a:cs typeface="Times New Roman" pitchFamily="18" charset="0"/>
              </a:rPr>
              <a:t>Length: </a:t>
            </a:r>
            <a:r>
              <a:rPr sz="2400" spc="110" dirty="0">
                <a:latin typeface="Times New Roman" pitchFamily="18" charset="0"/>
                <a:cs typeface="Times New Roman" pitchFamily="18" charset="0"/>
              </a:rPr>
              <a:t>~1.75</a:t>
            </a:r>
            <a:r>
              <a:rPr sz="2400" spc="-70" dirty="0">
                <a:latin typeface="Times New Roman" pitchFamily="18" charset="0"/>
                <a:cs typeface="Times New Roman" pitchFamily="18" charset="0"/>
              </a:rPr>
              <a:t> </a:t>
            </a:r>
            <a:r>
              <a:rPr sz="2400" spc="95" dirty="0" smtClean="0">
                <a:latin typeface="Times New Roman" pitchFamily="18" charset="0"/>
                <a:cs typeface="Times New Roman" pitchFamily="18" charset="0"/>
              </a:rPr>
              <a:t>cm</a:t>
            </a:r>
            <a:endParaRPr lang="en-IN" sz="2400" dirty="0">
              <a:latin typeface="Times New Roman" pitchFamily="18" charset="0"/>
              <a:cs typeface="Times New Roman" pitchFamily="18" charset="0"/>
            </a:endParaRPr>
          </a:p>
          <a:p>
            <a:pPr marL="12700" marR="146050">
              <a:lnSpc>
                <a:spcPct val="100000"/>
              </a:lnSpc>
              <a:buSzPct val="94444"/>
              <a:buChar char="•"/>
              <a:tabLst>
                <a:tab pos="93980" algn="l"/>
              </a:tabLst>
            </a:pPr>
            <a:r>
              <a:rPr lang="en-IN" sz="2400" spc="55" dirty="0">
                <a:latin typeface="Times New Roman" pitchFamily="18" charset="0"/>
                <a:cs typeface="Times New Roman" pitchFamily="18" charset="0"/>
              </a:rPr>
              <a:t> </a:t>
            </a:r>
            <a:r>
              <a:rPr sz="2400" spc="55" dirty="0" smtClean="0">
                <a:latin typeface="Times New Roman" pitchFamily="18" charset="0"/>
                <a:cs typeface="Times New Roman" pitchFamily="18" charset="0"/>
              </a:rPr>
              <a:t>Expanded </a:t>
            </a:r>
            <a:r>
              <a:rPr sz="2400" spc="85" dirty="0">
                <a:latin typeface="Times New Roman" pitchFamily="18" charset="0"/>
                <a:cs typeface="Times New Roman" pitchFamily="18" charset="0"/>
              </a:rPr>
              <a:t>Outer </a:t>
            </a:r>
            <a:r>
              <a:rPr sz="2400" spc="75" dirty="0">
                <a:latin typeface="Times New Roman" pitchFamily="18" charset="0"/>
                <a:cs typeface="Times New Roman" pitchFamily="18" charset="0"/>
              </a:rPr>
              <a:t>Diameter: </a:t>
            </a:r>
            <a:r>
              <a:rPr sz="2400" spc="110" dirty="0">
                <a:latin typeface="Times New Roman" pitchFamily="18" charset="0"/>
                <a:cs typeface="Times New Roman" pitchFamily="18" charset="0"/>
              </a:rPr>
              <a:t>1.5</a:t>
            </a:r>
            <a:r>
              <a:rPr sz="2400" spc="50" dirty="0">
                <a:latin typeface="Times New Roman" pitchFamily="18" charset="0"/>
                <a:cs typeface="Times New Roman" pitchFamily="18" charset="0"/>
              </a:rPr>
              <a:t> </a:t>
            </a:r>
            <a:r>
              <a:rPr sz="2400" spc="-100" dirty="0" smtClean="0">
                <a:latin typeface="Times New Roman" pitchFamily="18" charset="0"/>
                <a:cs typeface="Times New Roman" pitchFamily="18" charset="0"/>
              </a:rPr>
              <a:t>–</a:t>
            </a:r>
            <a:r>
              <a:rPr lang="en-IN" sz="2400" dirty="0">
                <a:latin typeface="Times New Roman" pitchFamily="18" charset="0"/>
                <a:cs typeface="Times New Roman" pitchFamily="18" charset="0"/>
              </a:rPr>
              <a:t> </a:t>
            </a:r>
            <a:r>
              <a:rPr sz="2400" spc="110" dirty="0" smtClean="0">
                <a:latin typeface="Times New Roman" pitchFamily="18" charset="0"/>
                <a:cs typeface="Times New Roman" pitchFamily="18" charset="0"/>
              </a:rPr>
              <a:t>2.0</a:t>
            </a:r>
            <a:r>
              <a:rPr sz="2400" spc="65" dirty="0" smtClean="0">
                <a:latin typeface="Times New Roman" pitchFamily="18" charset="0"/>
                <a:cs typeface="Times New Roman" pitchFamily="18" charset="0"/>
              </a:rPr>
              <a:t> </a:t>
            </a:r>
            <a:r>
              <a:rPr sz="2400" spc="180" dirty="0">
                <a:latin typeface="Times New Roman" pitchFamily="18" charset="0"/>
                <a:cs typeface="Times New Roman" pitchFamily="18" charset="0"/>
              </a:rPr>
              <a:t>mm</a:t>
            </a:r>
            <a:endParaRPr sz="2400" dirty="0">
              <a:latin typeface="Times New Roman" pitchFamily="18" charset="0"/>
              <a:cs typeface="Times New Roman" pitchFamily="18" charset="0"/>
            </a:endParaRPr>
          </a:p>
          <a:p>
            <a:pPr marL="12700" marR="537210">
              <a:lnSpc>
                <a:spcPct val="100000"/>
              </a:lnSpc>
              <a:buChar char="•"/>
              <a:tabLst>
                <a:tab pos="230504" algn="l"/>
              </a:tabLst>
            </a:pPr>
            <a:r>
              <a:rPr lang="en-IN" sz="2400" spc="60" dirty="0" smtClean="0">
                <a:latin typeface="Times New Roman" pitchFamily="18" charset="0"/>
                <a:cs typeface="Times New Roman" pitchFamily="18" charset="0"/>
              </a:rPr>
              <a:t> </a:t>
            </a:r>
            <a:r>
              <a:rPr sz="2400" spc="60" dirty="0" smtClean="0">
                <a:latin typeface="Times New Roman" pitchFamily="18" charset="0"/>
                <a:cs typeface="Times New Roman" pitchFamily="18" charset="0"/>
              </a:rPr>
              <a:t>Inserts </a:t>
            </a:r>
            <a:r>
              <a:rPr sz="2400" spc="35" dirty="0">
                <a:latin typeface="Times New Roman" pitchFamily="18" charset="0"/>
                <a:cs typeface="Times New Roman" pitchFamily="18" charset="0"/>
              </a:rPr>
              <a:t>are </a:t>
            </a:r>
            <a:r>
              <a:rPr sz="2400" spc="70" dirty="0">
                <a:latin typeface="Times New Roman" pitchFamily="18" charset="0"/>
                <a:cs typeface="Times New Roman" pitchFamily="18" charset="0"/>
              </a:rPr>
              <a:t>visible </a:t>
            </a:r>
            <a:r>
              <a:rPr sz="2400" spc="80" dirty="0">
                <a:latin typeface="Times New Roman" pitchFamily="18" charset="0"/>
                <a:cs typeface="Times New Roman" pitchFamily="18" charset="0"/>
              </a:rPr>
              <a:t>by </a:t>
            </a:r>
            <a:r>
              <a:rPr sz="2400" spc="50" dirty="0">
                <a:latin typeface="Times New Roman" pitchFamily="18" charset="0"/>
                <a:cs typeface="Times New Roman" pitchFamily="18" charset="0"/>
              </a:rPr>
              <a:t>X-Ray,  </a:t>
            </a:r>
            <a:r>
              <a:rPr sz="2400" spc="80" dirty="0">
                <a:latin typeface="Times New Roman" pitchFamily="18" charset="0"/>
                <a:cs typeface="Times New Roman" pitchFamily="18" charset="0"/>
              </a:rPr>
              <a:t>Ultrasound, </a:t>
            </a:r>
            <a:r>
              <a:rPr sz="2400" spc="-35" dirty="0">
                <a:latin typeface="Times New Roman" pitchFamily="18" charset="0"/>
                <a:cs typeface="Times New Roman" pitchFamily="18" charset="0"/>
              </a:rPr>
              <a:t>MRI </a:t>
            </a:r>
            <a:r>
              <a:rPr sz="2400" spc="75" dirty="0">
                <a:latin typeface="Times New Roman" pitchFamily="18" charset="0"/>
                <a:cs typeface="Times New Roman" pitchFamily="18" charset="0"/>
              </a:rPr>
              <a:t>and </a:t>
            </a:r>
            <a:r>
              <a:rPr sz="2400" spc="-10" dirty="0">
                <a:latin typeface="Times New Roman" pitchFamily="18" charset="0"/>
                <a:cs typeface="Times New Roman" pitchFamily="18" charset="0"/>
              </a:rPr>
              <a:t>CT</a:t>
            </a:r>
            <a:r>
              <a:rPr sz="2400" spc="135" dirty="0">
                <a:latin typeface="Times New Roman" pitchFamily="18" charset="0"/>
                <a:cs typeface="Times New Roman" pitchFamily="18" charset="0"/>
              </a:rPr>
              <a:t> </a:t>
            </a:r>
            <a:r>
              <a:rPr sz="2400" spc="-25" dirty="0">
                <a:latin typeface="Times New Roman" pitchFamily="18" charset="0"/>
                <a:cs typeface="Times New Roman" pitchFamily="18" charset="0"/>
              </a:rPr>
              <a:t>Scan</a:t>
            </a:r>
            <a:endParaRPr sz="2400" dirty="0">
              <a:latin typeface="Times New Roman" pitchFamily="18" charset="0"/>
              <a:cs typeface="Times New Roman" pitchFamily="18" charset="0"/>
            </a:endParaRPr>
          </a:p>
        </p:txBody>
      </p:sp>
    </p:spTree>
    <p:extLst>
      <p:ext uri="{BB962C8B-B14F-4D97-AF65-F5344CB8AC3E}">
        <p14:creationId xmlns:p14="http://schemas.microsoft.com/office/powerpoint/2010/main" val="1432819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p:nvPr/>
        </p:nvSpPr>
        <p:spPr>
          <a:xfrm>
            <a:off x="1224534" y="762000"/>
            <a:ext cx="6313932" cy="1600200"/>
          </a:xfrm>
          <a:prstGeom prst="rect">
            <a:avLst/>
          </a:prstGeom>
          <a:blipFill>
            <a:blip r:embed="rId2" cstate="print"/>
            <a:stretch>
              <a:fillRect/>
            </a:stretch>
          </a:blipFill>
        </p:spPr>
        <p:txBody>
          <a:bodyPr wrap="square" lIns="0" tIns="0" rIns="0" bIns="0" rtlCol="0"/>
          <a:lstStyle/>
          <a:p>
            <a:endParaRPr/>
          </a:p>
        </p:txBody>
      </p:sp>
      <p:sp>
        <p:nvSpPr>
          <p:cNvPr id="4" name="object 2"/>
          <p:cNvSpPr/>
          <p:nvPr/>
        </p:nvSpPr>
        <p:spPr>
          <a:xfrm>
            <a:off x="4648200" y="3039533"/>
            <a:ext cx="4133850" cy="2971800"/>
          </a:xfrm>
          <a:prstGeom prst="rect">
            <a:avLst/>
          </a:prstGeom>
          <a:blipFill>
            <a:blip r:embed="rId3" cstate="print"/>
            <a:stretch>
              <a:fillRect/>
            </a:stretch>
          </a:blipFill>
        </p:spPr>
        <p:txBody>
          <a:bodyPr wrap="square" lIns="0" tIns="0" rIns="0" bIns="0" rtlCol="0"/>
          <a:lstStyle/>
          <a:p>
            <a:endParaRPr/>
          </a:p>
        </p:txBody>
      </p:sp>
      <p:pic>
        <p:nvPicPr>
          <p:cNvPr id="4098" name="Picture 2" descr="Hysteroscopic tubal sterilization: a systematic review of th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039533"/>
            <a:ext cx="33909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329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erilization - Obstetrics and Gynecology 7 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54864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573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500743" y="1671150"/>
            <a:ext cx="3962400" cy="3891450"/>
          </a:xfrm>
          <a:prstGeom prst="rect">
            <a:avLst/>
          </a:prstGeom>
        </p:spPr>
        <p:txBody>
          <a:bodyPr vert="horz" wrap="square" lIns="0" tIns="13335" rIns="0" bIns="0" rtlCol="0">
            <a:spAutoFit/>
          </a:bodyPr>
          <a:lstStyle/>
          <a:p>
            <a:pPr marL="17145" marR="5080" indent="-5080">
              <a:lnSpc>
                <a:spcPct val="99700"/>
              </a:lnSpc>
              <a:spcBef>
                <a:spcPts val="105"/>
              </a:spcBef>
            </a:pPr>
            <a:r>
              <a:rPr sz="2800" b="1" spc="-5" dirty="0">
                <a:latin typeface="Arial"/>
                <a:cs typeface="Arial"/>
              </a:rPr>
              <a:t>Hysteroscope is </a:t>
            </a:r>
            <a:r>
              <a:rPr sz="2800" b="1" spc="-10" dirty="0">
                <a:latin typeface="Arial"/>
                <a:cs typeface="Arial"/>
              </a:rPr>
              <a:t>an  </a:t>
            </a:r>
            <a:r>
              <a:rPr sz="2800" b="1" spc="-5" dirty="0">
                <a:latin typeface="Arial"/>
                <a:cs typeface="Arial"/>
              </a:rPr>
              <a:t>endoluminal </a:t>
            </a:r>
            <a:r>
              <a:rPr sz="2800" b="1" spc="-10" dirty="0">
                <a:latin typeface="Arial"/>
                <a:cs typeface="Arial"/>
              </a:rPr>
              <a:t>endoscope  </a:t>
            </a:r>
            <a:r>
              <a:rPr sz="2800" b="1" spc="-5" dirty="0">
                <a:latin typeface="Arial"/>
                <a:cs typeface="Arial"/>
              </a:rPr>
              <a:t>that can be used as an  </a:t>
            </a:r>
            <a:r>
              <a:rPr sz="2800" b="1" dirty="0">
                <a:latin typeface="Arial"/>
                <a:cs typeface="Arial"/>
              </a:rPr>
              <a:t>aid to </a:t>
            </a:r>
            <a:r>
              <a:rPr sz="2800" b="1" spc="-5" dirty="0">
                <a:latin typeface="Arial"/>
                <a:cs typeface="Arial"/>
              </a:rPr>
              <a:t>visualize </a:t>
            </a:r>
            <a:r>
              <a:rPr sz="2800" b="1" dirty="0">
                <a:latin typeface="Arial"/>
                <a:cs typeface="Arial"/>
              </a:rPr>
              <a:t>uterine  </a:t>
            </a:r>
            <a:r>
              <a:rPr sz="2800" b="1" spc="-5" dirty="0">
                <a:latin typeface="Arial"/>
                <a:cs typeface="Arial"/>
              </a:rPr>
              <a:t>cavity or </a:t>
            </a:r>
            <a:r>
              <a:rPr sz="2800" b="1" dirty="0">
                <a:latin typeface="Arial"/>
                <a:cs typeface="Arial"/>
              </a:rPr>
              <a:t>to </a:t>
            </a:r>
            <a:r>
              <a:rPr sz="2800" b="1" spc="-5" dirty="0">
                <a:latin typeface="Arial"/>
                <a:cs typeface="Arial"/>
              </a:rPr>
              <a:t>direct the  performance </a:t>
            </a:r>
            <a:r>
              <a:rPr sz="2800" b="1" dirty="0">
                <a:latin typeface="Arial"/>
                <a:cs typeface="Arial"/>
              </a:rPr>
              <a:t>of </a:t>
            </a:r>
            <a:r>
              <a:rPr sz="2800" b="1" spc="-5" dirty="0">
                <a:latin typeface="Arial"/>
                <a:cs typeface="Arial"/>
              </a:rPr>
              <a:t>variety  </a:t>
            </a:r>
            <a:r>
              <a:rPr sz="2800" b="1" dirty="0">
                <a:latin typeface="Arial"/>
                <a:cs typeface="Arial"/>
              </a:rPr>
              <a:t>of intrauterine  </a:t>
            </a:r>
            <a:r>
              <a:rPr sz="2800" b="1" spc="-5" dirty="0">
                <a:latin typeface="Arial"/>
                <a:cs typeface="Arial"/>
              </a:rPr>
              <a:t>procedures.</a:t>
            </a:r>
            <a:endParaRPr sz="2800" dirty="0">
              <a:latin typeface="Arial"/>
              <a:cs typeface="Arial"/>
            </a:endParaRPr>
          </a:p>
        </p:txBody>
      </p:sp>
      <p:sp>
        <p:nvSpPr>
          <p:cNvPr id="13" name="object 13"/>
          <p:cNvSpPr/>
          <p:nvPr/>
        </p:nvSpPr>
        <p:spPr>
          <a:xfrm>
            <a:off x="5117591" y="1993392"/>
            <a:ext cx="3916679" cy="3688079"/>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5181600" y="2057400"/>
            <a:ext cx="3733800" cy="3505200"/>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5162550" y="2038350"/>
            <a:ext cx="3771900" cy="3543300"/>
          </a:xfrm>
          <a:custGeom>
            <a:avLst/>
            <a:gdLst/>
            <a:ahLst/>
            <a:cxnLst/>
            <a:rect l="l" t="t" r="r" b="b"/>
            <a:pathLst>
              <a:path w="3771900" h="3543300">
                <a:moveTo>
                  <a:pt x="0" y="3543300"/>
                </a:moveTo>
                <a:lnTo>
                  <a:pt x="3771900" y="3543300"/>
                </a:lnTo>
                <a:lnTo>
                  <a:pt x="3771900" y="0"/>
                </a:lnTo>
                <a:lnTo>
                  <a:pt x="0" y="0"/>
                </a:lnTo>
                <a:lnTo>
                  <a:pt x="0" y="3543300"/>
                </a:lnTo>
                <a:close/>
              </a:path>
            </a:pathLst>
          </a:custGeom>
          <a:ln w="38100">
            <a:solidFill>
              <a:srgbClr val="000000"/>
            </a:solidFill>
          </a:ln>
        </p:spPr>
        <p:txBody>
          <a:bodyPr wrap="square" lIns="0" tIns="0" rIns="0" bIns="0" rtlCol="0"/>
          <a:lstStyle/>
          <a:p>
            <a:endParaRPr/>
          </a:p>
        </p:txBody>
      </p:sp>
      <p:sp>
        <p:nvSpPr>
          <p:cNvPr id="16" name="TextBox 15"/>
          <p:cNvSpPr txBox="1"/>
          <p:nvPr/>
        </p:nvSpPr>
        <p:spPr>
          <a:xfrm>
            <a:off x="2362200" y="311965"/>
            <a:ext cx="7053070" cy="769441"/>
          </a:xfrm>
          <a:prstGeom prst="rect">
            <a:avLst/>
          </a:prstGeom>
          <a:noFill/>
        </p:spPr>
        <p:txBody>
          <a:bodyPr wrap="square" rtlCol="0">
            <a:spAutoFit/>
          </a:bodyPr>
          <a:lstStyle/>
          <a:p>
            <a:r>
              <a:rPr lang="en-IN" sz="4400" b="1" dirty="0" smtClean="0">
                <a:solidFill>
                  <a:srgbClr val="FFFF00"/>
                </a:solidFill>
                <a:latin typeface="Times New Roman" pitchFamily="18" charset="0"/>
                <a:cs typeface="Times New Roman" pitchFamily="18" charset="0"/>
              </a:rPr>
              <a:t>DEFINITION</a:t>
            </a:r>
            <a:endParaRPr lang="en-IN" sz="44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29543"/>
            <a:ext cx="8077200" cy="4860305"/>
          </a:xfrm>
          <a:prstGeom prst="rect">
            <a:avLst/>
          </a:prstGeom>
        </p:spPr>
        <p:txBody>
          <a:bodyPr wrap="square">
            <a:spAutoFit/>
          </a:bodyPr>
          <a:lstStyle/>
          <a:p>
            <a:pPr marL="12700">
              <a:lnSpc>
                <a:spcPct val="100000"/>
              </a:lnSpc>
              <a:spcBef>
                <a:spcPts val="800"/>
              </a:spcBef>
            </a:pPr>
            <a:r>
              <a:rPr lang="en-IN" sz="2400" spc="-10" dirty="0">
                <a:latin typeface="Times New Roman" pitchFamily="18" charset="0"/>
                <a:cs typeface="Times New Roman" pitchFamily="18" charset="0"/>
              </a:rPr>
              <a:t>DIGNOSTIC</a:t>
            </a:r>
            <a:r>
              <a:rPr lang="en-IN" sz="2400" spc="35" dirty="0">
                <a:latin typeface="Times New Roman" pitchFamily="18" charset="0"/>
                <a:cs typeface="Times New Roman" pitchFamily="18" charset="0"/>
              </a:rPr>
              <a:t> </a:t>
            </a:r>
            <a:r>
              <a:rPr lang="en-IN" sz="2400" spc="-25" dirty="0">
                <a:latin typeface="Times New Roman" pitchFamily="18" charset="0"/>
                <a:cs typeface="Times New Roman" pitchFamily="18" charset="0"/>
              </a:rPr>
              <a:t>INDICATIONS:</a:t>
            </a:r>
            <a:endParaRPr lang="en-IN" sz="2400" dirty="0">
              <a:latin typeface="Times New Roman" pitchFamily="18" charset="0"/>
              <a:cs typeface="Times New Roman" pitchFamily="18" charset="0"/>
            </a:endParaRPr>
          </a:p>
          <a:p>
            <a:pPr marL="622300" indent="-610235">
              <a:lnSpc>
                <a:spcPct val="100000"/>
              </a:lnSpc>
              <a:spcBef>
                <a:spcPts val="605"/>
              </a:spcBef>
              <a:buAutoNum type="arabicPeriod"/>
              <a:tabLst>
                <a:tab pos="622300" algn="l"/>
                <a:tab pos="622935" algn="l"/>
              </a:tabLst>
            </a:pPr>
            <a:r>
              <a:rPr lang="en-IN" sz="2400" spc="-5" dirty="0">
                <a:latin typeface="Times New Roman" pitchFamily="18" charset="0"/>
                <a:cs typeface="Times New Roman" pitchFamily="18" charset="0"/>
              </a:rPr>
              <a:t>Abnormal </a:t>
            </a:r>
            <a:r>
              <a:rPr lang="en-IN" sz="2400" spc="-10" dirty="0">
                <a:latin typeface="Times New Roman" pitchFamily="18" charset="0"/>
                <a:cs typeface="Times New Roman" pitchFamily="18" charset="0"/>
              </a:rPr>
              <a:t>uterine</a:t>
            </a:r>
            <a:r>
              <a:rPr lang="en-IN" sz="2400" spc="-25" dirty="0">
                <a:latin typeface="Times New Roman" pitchFamily="18" charset="0"/>
                <a:cs typeface="Times New Roman" pitchFamily="18" charset="0"/>
              </a:rPr>
              <a:t> </a:t>
            </a:r>
            <a:r>
              <a:rPr lang="en-IN" sz="2400" spc="-5" dirty="0">
                <a:latin typeface="Times New Roman" pitchFamily="18" charset="0"/>
                <a:cs typeface="Times New Roman" pitchFamily="18" charset="0"/>
              </a:rPr>
              <a:t>bleeding.</a:t>
            </a:r>
            <a:endParaRPr lang="en-IN" sz="2400" dirty="0">
              <a:latin typeface="Times New Roman" pitchFamily="18" charset="0"/>
              <a:cs typeface="Times New Roman" pitchFamily="18" charset="0"/>
            </a:endParaRPr>
          </a:p>
          <a:p>
            <a:pPr marL="622300" indent="-610235">
              <a:lnSpc>
                <a:spcPct val="100000"/>
              </a:lnSpc>
              <a:spcBef>
                <a:spcPts val="575"/>
              </a:spcBef>
              <a:buAutoNum type="arabicPeriod"/>
              <a:tabLst>
                <a:tab pos="622300" algn="l"/>
                <a:tab pos="622935" algn="l"/>
              </a:tabLst>
            </a:pPr>
            <a:r>
              <a:rPr lang="en-IN" sz="2400" spc="-5" dirty="0">
                <a:latin typeface="Times New Roman" pitchFamily="18" charset="0"/>
                <a:cs typeface="Times New Roman" pitchFamily="18" charset="0"/>
              </a:rPr>
              <a:t>Habitual</a:t>
            </a:r>
            <a:r>
              <a:rPr lang="en-IN" sz="2400" dirty="0">
                <a:latin typeface="Times New Roman" pitchFamily="18" charset="0"/>
                <a:cs typeface="Times New Roman" pitchFamily="18" charset="0"/>
              </a:rPr>
              <a:t> abortion.</a:t>
            </a:r>
          </a:p>
          <a:p>
            <a:pPr marL="622300" indent="-610235">
              <a:lnSpc>
                <a:spcPct val="100000"/>
              </a:lnSpc>
              <a:spcBef>
                <a:spcPts val="580"/>
              </a:spcBef>
              <a:buAutoNum type="arabicPeriod"/>
              <a:tabLst>
                <a:tab pos="622300" algn="l"/>
                <a:tab pos="622935" algn="l"/>
              </a:tabLst>
            </a:pPr>
            <a:r>
              <a:rPr lang="en-IN" sz="2400" spc="-10" dirty="0">
                <a:latin typeface="Times New Roman" pitchFamily="18" charset="0"/>
                <a:cs typeface="Times New Roman" pitchFamily="18" charset="0"/>
              </a:rPr>
              <a:t>Pathology uterine </a:t>
            </a:r>
            <a:r>
              <a:rPr lang="en-IN" sz="2400" spc="-5" dirty="0">
                <a:latin typeface="Times New Roman" pitchFamily="18" charset="0"/>
                <a:cs typeface="Times New Roman" pitchFamily="18" charset="0"/>
              </a:rPr>
              <a:t>suspicion </a:t>
            </a:r>
            <a:r>
              <a:rPr lang="en-IN" sz="2400" spc="-10" dirty="0">
                <a:latin typeface="Times New Roman" pitchFamily="18" charset="0"/>
                <a:cs typeface="Times New Roman" pitchFamily="18" charset="0"/>
              </a:rPr>
              <a:t>by </a:t>
            </a:r>
            <a:r>
              <a:rPr lang="en-IN" sz="2400" dirty="0">
                <a:latin typeface="Times New Roman" pitchFamily="18" charset="0"/>
                <a:cs typeface="Times New Roman" pitchFamily="18" charset="0"/>
              </a:rPr>
              <a:t>other</a:t>
            </a:r>
            <a:r>
              <a:rPr lang="en-IN" sz="2400" spc="-10" dirty="0">
                <a:latin typeface="Times New Roman" pitchFamily="18" charset="0"/>
                <a:cs typeface="Times New Roman" pitchFamily="18" charset="0"/>
              </a:rPr>
              <a:t> </a:t>
            </a:r>
            <a:r>
              <a:rPr lang="en-IN" sz="2400" spc="-5" dirty="0">
                <a:latin typeface="Times New Roman" pitchFamily="18" charset="0"/>
                <a:cs typeface="Times New Roman" pitchFamily="18" charset="0"/>
              </a:rPr>
              <a:t>method</a:t>
            </a:r>
            <a:endParaRPr lang="en-IN" sz="2400" dirty="0">
              <a:latin typeface="Times New Roman" pitchFamily="18" charset="0"/>
              <a:cs typeface="Times New Roman" pitchFamily="18" charset="0"/>
            </a:endParaRPr>
          </a:p>
          <a:p>
            <a:pPr marL="622300" marR="5080" indent="-610235">
              <a:lnSpc>
                <a:spcPct val="100000"/>
              </a:lnSpc>
              <a:spcBef>
                <a:spcPts val="575"/>
              </a:spcBef>
              <a:buAutoNum type="arabicPeriod"/>
              <a:tabLst>
                <a:tab pos="622300" algn="l"/>
                <a:tab pos="622935" algn="l"/>
              </a:tabLst>
            </a:pPr>
            <a:r>
              <a:rPr lang="en-IN" sz="2400" spc="-5" dirty="0">
                <a:latin typeface="Times New Roman" pitchFamily="18" charset="0"/>
                <a:cs typeface="Times New Roman" pitchFamily="18" charset="0"/>
              </a:rPr>
              <a:t>Follow-up </a:t>
            </a:r>
            <a:r>
              <a:rPr lang="en-IN" sz="2400" dirty="0">
                <a:latin typeface="Times New Roman" pitchFamily="18" charset="0"/>
                <a:cs typeface="Times New Roman" pitchFamily="18" charset="0"/>
              </a:rPr>
              <a:t>of </a:t>
            </a:r>
            <a:r>
              <a:rPr lang="en-IN" sz="2400" spc="-10" dirty="0">
                <a:latin typeface="Times New Roman" pitchFamily="18" charset="0"/>
                <a:cs typeface="Times New Roman" pitchFamily="18" charset="0"/>
              </a:rPr>
              <a:t>uterine </a:t>
            </a:r>
            <a:r>
              <a:rPr lang="en-IN" sz="2400" spc="-25" dirty="0">
                <a:latin typeface="Times New Roman" pitchFamily="18" charset="0"/>
                <a:cs typeface="Times New Roman" pitchFamily="18" charset="0"/>
              </a:rPr>
              <a:t>surgery, </a:t>
            </a:r>
            <a:r>
              <a:rPr lang="en-IN" sz="2400" spc="-5" dirty="0">
                <a:latin typeface="Times New Roman" pitchFamily="18" charset="0"/>
                <a:cs typeface="Times New Roman" pitchFamily="18" charset="0"/>
              </a:rPr>
              <a:t>complications </a:t>
            </a:r>
            <a:r>
              <a:rPr lang="en-IN" sz="2400" dirty="0">
                <a:latin typeface="Times New Roman" pitchFamily="18" charset="0"/>
                <a:cs typeface="Times New Roman" pitchFamily="18" charset="0"/>
              </a:rPr>
              <a:t>of </a:t>
            </a:r>
            <a:r>
              <a:rPr lang="en-IN" sz="2400" spc="-5" dirty="0">
                <a:latin typeface="Times New Roman" pitchFamily="18" charset="0"/>
                <a:cs typeface="Times New Roman" pitchFamily="18" charset="0"/>
              </a:rPr>
              <a:t>the  </a:t>
            </a:r>
            <a:r>
              <a:rPr lang="en-IN" sz="2400" spc="-15" dirty="0" err="1">
                <a:latin typeface="Times New Roman" pitchFamily="18" charset="0"/>
                <a:cs typeface="Times New Roman" pitchFamily="18" charset="0"/>
              </a:rPr>
              <a:t>curetage</a:t>
            </a:r>
            <a:r>
              <a:rPr lang="en-IN" sz="2400" spc="-15" dirty="0">
                <a:latin typeface="Times New Roman" pitchFamily="18" charset="0"/>
                <a:cs typeface="Times New Roman" pitchFamily="18" charset="0"/>
              </a:rPr>
              <a:t>, </a:t>
            </a:r>
            <a:r>
              <a:rPr lang="en-IN" sz="2400" spc="-10" dirty="0">
                <a:latin typeface="Times New Roman" pitchFamily="18" charset="0"/>
                <a:cs typeface="Times New Roman" pitchFamily="18" charset="0"/>
              </a:rPr>
              <a:t>trophoblastic </a:t>
            </a:r>
            <a:r>
              <a:rPr lang="en-IN" sz="2400" spc="-5" dirty="0">
                <a:latin typeface="Times New Roman" pitchFamily="18" charset="0"/>
                <a:cs typeface="Times New Roman" pitchFamily="18" charset="0"/>
              </a:rPr>
              <a:t>disease, uterus-tubal</a:t>
            </a:r>
            <a:r>
              <a:rPr lang="en-IN" sz="2400" spc="80" dirty="0">
                <a:latin typeface="Times New Roman" pitchFamily="18" charset="0"/>
                <a:cs typeface="Times New Roman" pitchFamily="18" charset="0"/>
              </a:rPr>
              <a:t> </a:t>
            </a:r>
            <a:r>
              <a:rPr lang="en-IN" sz="2400" spc="-5" dirty="0">
                <a:latin typeface="Times New Roman" pitchFamily="18" charset="0"/>
                <a:cs typeface="Times New Roman" pitchFamily="18" charset="0"/>
              </a:rPr>
              <a:t>implant</a:t>
            </a:r>
            <a:r>
              <a:rPr lang="en-IN" sz="2400" spc="-5" dirty="0" smtClean="0">
                <a:latin typeface="Times New Roman" pitchFamily="18" charset="0"/>
                <a:cs typeface="Times New Roman" pitchFamily="18" charset="0"/>
              </a:rPr>
              <a:t>.</a:t>
            </a:r>
            <a:endParaRPr lang="en-IN" sz="2400" dirty="0">
              <a:latin typeface="Times New Roman" pitchFamily="18" charset="0"/>
              <a:cs typeface="Times New Roman" pitchFamily="18" charset="0"/>
            </a:endParaRPr>
          </a:p>
          <a:p>
            <a:pPr marL="622300" indent="-610235">
              <a:lnSpc>
                <a:spcPct val="100000"/>
              </a:lnSpc>
              <a:spcBef>
                <a:spcPts val="580"/>
              </a:spcBef>
              <a:buAutoNum type="arabicPeriod"/>
              <a:tabLst>
                <a:tab pos="622300" algn="l"/>
                <a:tab pos="622935" algn="l"/>
              </a:tabLst>
            </a:pPr>
            <a:r>
              <a:rPr lang="en-IN" sz="2400" dirty="0">
                <a:latin typeface="Times New Roman" pitchFamily="18" charset="0"/>
                <a:cs typeface="Times New Roman" pitchFamily="18" charset="0"/>
              </a:rPr>
              <a:t>Bone </a:t>
            </a:r>
            <a:r>
              <a:rPr lang="en-IN" sz="2400" spc="-5" dirty="0">
                <a:latin typeface="Times New Roman" pitchFamily="18" charset="0"/>
                <a:cs typeface="Times New Roman" pitchFamily="18" charset="0"/>
              </a:rPr>
              <a:t>metaplasia </a:t>
            </a:r>
            <a:r>
              <a:rPr lang="en-IN" sz="2400" dirty="0">
                <a:latin typeface="Times New Roman" pitchFamily="18" charset="0"/>
                <a:cs typeface="Times New Roman" pitchFamily="18" charset="0"/>
              </a:rPr>
              <a:t>of </a:t>
            </a:r>
            <a:r>
              <a:rPr lang="en-IN" sz="2400" spc="-5" dirty="0">
                <a:latin typeface="Times New Roman" pitchFamily="18" charset="0"/>
                <a:cs typeface="Times New Roman" pitchFamily="18" charset="0"/>
              </a:rPr>
              <a:t>the endometrium.</a:t>
            </a:r>
            <a:endParaRPr lang="en-IN" sz="2400" dirty="0">
              <a:latin typeface="Times New Roman" pitchFamily="18" charset="0"/>
              <a:cs typeface="Times New Roman" pitchFamily="18" charset="0"/>
            </a:endParaRPr>
          </a:p>
          <a:p>
            <a:pPr marL="622300" indent="-610235">
              <a:lnSpc>
                <a:spcPct val="100000"/>
              </a:lnSpc>
              <a:spcBef>
                <a:spcPts val="575"/>
              </a:spcBef>
              <a:buAutoNum type="arabicPeriod"/>
              <a:tabLst>
                <a:tab pos="622300" algn="l"/>
                <a:tab pos="622935" algn="l"/>
              </a:tabLst>
            </a:pPr>
            <a:r>
              <a:rPr lang="en-IN" sz="2400" dirty="0">
                <a:latin typeface="Times New Roman" pitchFamily="18" charset="0"/>
                <a:cs typeface="Times New Roman" pitchFamily="18" charset="0"/>
              </a:rPr>
              <a:t>Secondary amenorrhea and </a:t>
            </a:r>
            <a:r>
              <a:rPr lang="en-IN" sz="2400" spc="-5" dirty="0">
                <a:latin typeface="Times New Roman" pitchFamily="18" charset="0"/>
                <a:cs typeface="Times New Roman" pitchFamily="18" charset="0"/>
              </a:rPr>
              <a:t>with </a:t>
            </a:r>
            <a:r>
              <a:rPr lang="en-IN" sz="2400" spc="-15" dirty="0">
                <a:latin typeface="Times New Roman" pitchFamily="18" charset="0"/>
                <a:cs typeface="Times New Roman" pitchFamily="18" charset="0"/>
              </a:rPr>
              <a:t>negative</a:t>
            </a:r>
            <a:r>
              <a:rPr lang="en-IN" sz="2400" spc="-65" dirty="0">
                <a:latin typeface="Times New Roman" pitchFamily="18" charset="0"/>
                <a:cs typeface="Times New Roman" pitchFamily="18" charset="0"/>
              </a:rPr>
              <a:t> </a:t>
            </a:r>
            <a:r>
              <a:rPr lang="en-IN" sz="2400" spc="-10" dirty="0">
                <a:latin typeface="Times New Roman" pitchFamily="18" charset="0"/>
                <a:cs typeface="Times New Roman" pitchFamily="18" charset="0"/>
              </a:rPr>
              <a:t>estrogenic-</a:t>
            </a:r>
            <a:endParaRPr lang="en-IN" sz="2400" dirty="0">
              <a:latin typeface="Times New Roman" pitchFamily="18" charset="0"/>
              <a:cs typeface="Times New Roman" pitchFamily="18" charset="0"/>
            </a:endParaRPr>
          </a:p>
          <a:p>
            <a:pPr marL="622300">
              <a:lnSpc>
                <a:spcPct val="100000"/>
              </a:lnSpc>
              <a:spcBef>
                <a:spcPts val="375"/>
              </a:spcBef>
            </a:pPr>
            <a:r>
              <a:rPr lang="en-IN" sz="2400" spc="-10" dirty="0" err="1">
                <a:latin typeface="Times New Roman" pitchFamily="18" charset="0"/>
                <a:cs typeface="Times New Roman" pitchFamily="18" charset="0"/>
              </a:rPr>
              <a:t>progestinic</a:t>
            </a:r>
            <a:r>
              <a:rPr lang="en-IN" sz="2400" spc="-20" dirty="0">
                <a:latin typeface="Times New Roman" pitchFamily="18" charset="0"/>
                <a:cs typeface="Times New Roman" pitchFamily="18" charset="0"/>
              </a:rPr>
              <a:t> </a:t>
            </a:r>
            <a:r>
              <a:rPr lang="en-IN" sz="2400" spc="-15" dirty="0">
                <a:latin typeface="Times New Roman" pitchFamily="18" charset="0"/>
                <a:cs typeface="Times New Roman" pitchFamily="18" charset="0"/>
              </a:rPr>
              <a:t>test.</a:t>
            </a:r>
            <a:endParaRPr lang="en-IN" sz="2400" dirty="0">
              <a:latin typeface="Times New Roman" pitchFamily="18" charset="0"/>
              <a:cs typeface="Times New Roman" pitchFamily="18" charset="0"/>
            </a:endParaRPr>
          </a:p>
          <a:p>
            <a:pPr marL="622300" indent="-610235">
              <a:lnSpc>
                <a:spcPct val="100000"/>
              </a:lnSpc>
              <a:spcBef>
                <a:spcPts val="750"/>
              </a:spcBef>
              <a:buAutoNum type="arabicPeriod" startAt="8"/>
              <a:tabLst>
                <a:tab pos="622300" algn="l"/>
                <a:tab pos="622935" algn="l"/>
              </a:tabLst>
            </a:pPr>
            <a:r>
              <a:rPr lang="en-IN" sz="2400" spc="-15" dirty="0">
                <a:latin typeface="Times New Roman" pitchFamily="18" charset="0"/>
                <a:cs typeface="Times New Roman" pitchFamily="18" charset="0"/>
              </a:rPr>
              <a:t>Pelvic</a:t>
            </a:r>
            <a:r>
              <a:rPr lang="en-IN" sz="2400" spc="20" dirty="0">
                <a:latin typeface="Times New Roman" pitchFamily="18" charset="0"/>
                <a:cs typeface="Times New Roman" pitchFamily="18" charset="0"/>
              </a:rPr>
              <a:t> </a:t>
            </a:r>
            <a:r>
              <a:rPr lang="en-IN" sz="2400" spc="-5" dirty="0">
                <a:latin typeface="Times New Roman" pitchFamily="18" charset="0"/>
                <a:cs typeface="Times New Roman" pitchFamily="18" charset="0"/>
              </a:rPr>
              <a:t>pain</a:t>
            </a:r>
            <a:endParaRPr lang="en-IN" sz="2400" dirty="0">
              <a:latin typeface="Times New Roman" pitchFamily="18" charset="0"/>
              <a:cs typeface="Times New Roman" pitchFamily="18" charset="0"/>
            </a:endParaRPr>
          </a:p>
          <a:p>
            <a:pPr marL="622300" indent="-610235">
              <a:lnSpc>
                <a:spcPct val="100000"/>
              </a:lnSpc>
              <a:spcBef>
                <a:spcPts val="675"/>
              </a:spcBef>
              <a:buAutoNum type="arabicPeriod" startAt="8"/>
              <a:tabLst>
                <a:tab pos="622300" algn="l"/>
                <a:tab pos="622935" algn="l"/>
              </a:tabLst>
            </a:pPr>
            <a:r>
              <a:rPr lang="en-IN" sz="2400" spc="-40" dirty="0">
                <a:latin typeface="Times New Roman" pitchFamily="18" charset="0"/>
                <a:cs typeface="Times New Roman" pitchFamily="18" charset="0"/>
              </a:rPr>
              <a:t>Cancer.</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41352827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001000" cy="1800493"/>
          </a:xfrm>
          <a:prstGeom prst="rect">
            <a:avLst/>
          </a:prstGeom>
        </p:spPr>
        <p:txBody>
          <a:bodyPr wrap="square">
            <a:spAutoFit/>
          </a:bodyPr>
          <a:lstStyle/>
          <a:p>
            <a:pPr algn="just">
              <a:lnSpc>
                <a:spcPct val="150000"/>
              </a:lnSpc>
            </a:pPr>
            <a:r>
              <a:rPr lang="en-IN" sz="2400" spc="-5" dirty="0" smtClean="0">
                <a:latin typeface="Times New Roman" pitchFamily="18" charset="0"/>
                <a:cs typeface="Times New Roman" pitchFamily="18" charset="0"/>
              </a:rPr>
              <a:t>	   </a:t>
            </a:r>
            <a:r>
              <a:rPr lang="en-IN" sz="2600" spc="-5" dirty="0" smtClean="0">
                <a:latin typeface="Times New Roman" pitchFamily="18" charset="0"/>
                <a:cs typeface="Times New Roman" pitchFamily="18" charset="0"/>
              </a:rPr>
              <a:t>ABNORMAL </a:t>
            </a:r>
            <a:r>
              <a:rPr lang="en-IN" sz="2600" spc="-10" dirty="0" smtClean="0">
                <a:latin typeface="Times New Roman" pitchFamily="18" charset="0"/>
                <a:cs typeface="Times New Roman" pitchFamily="18" charset="0"/>
              </a:rPr>
              <a:t>UTERINE</a:t>
            </a:r>
            <a:r>
              <a:rPr lang="en-IN" sz="2600" spc="-25" dirty="0" smtClean="0">
                <a:latin typeface="Times New Roman" pitchFamily="18" charset="0"/>
                <a:cs typeface="Times New Roman" pitchFamily="18" charset="0"/>
              </a:rPr>
              <a:t> </a:t>
            </a:r>
            <a:r>
              <a:rPr lang="en-IN" sz="2600" spc="-5" dirty="0" smtClean="0">
                <a:latin typeface="Times New Roman" pitchFamily="18" charset="0"/>
                <a:cs typeface="Times New Roman" pitchFamily="18" charset="0"/>
              </a:rPr>
              <a:t>BLEEDING</a:t>
            </a:r>
            <a:endParaRPr lang="en-US" sz="2600" dirty="0" smtClean="0">
              <a:latin typeface="Times New Roman" pitchFamily="18" charset="0"/>
              <a:cs typeface="Times New Roman" pitchFamily="18" charset="0"/>
            </a:endParaRPr>
          </a:p>
          <a:p>
            <a:pPr algn="just">
              <a:lnSpc>
                <a:spcPct val="150000"/>
              </a:lnSpc>
            </a:pPr>
            <a:r>
              <a:rPr lang="en-US" sz="2400" dirty="0" smtClean="0">
                <a:latin typeface="Times New Roman" pitchFamily="18" charset="0"/>
                <a:cs typeface="Times New Roman" pitchFamily="18" charset="0"/>
              </a:rPr>
              <a:t>Abnormal </a:t>
            </a:r>
            <a:r>
              <a:rPr lang="en-US" sz="2400" dirty="0">
                <a:latin typeface="Times New Roman" pitchFamily="18" charset="0"/>
                <a:cs typeface="Times New Roman" pitchFamily="18" charset="0"/>
              </a:rPr>
              <a:t>uterine bleeding is a common problem mainly encountered in </a:t>
            </a:r>
            <a:r>
              <a:rPr lang="en-US" sz="2400" dirty="0" err="1">
                <a:latin typeface="Times New Roman" pitchFamily="18" charset="0"/>
                <a:cs typeface="Times New Roman" pitchFamily="18" charset="0"/>
              </a:rPr>
              <a:t>peri</a:t>
            </a:r>
            <a:r>
              <a:rPr lang="en-US" sz="2400" dirty="0">
                <a:latin typeface="Times New Roman" pitchFamily="18" charset="0"/>
                <a:cs typeface="Times New Roman" pitchFamily="18" charset="0"/>
              </a:rPr>
              <a:t>-menopausal and post-menopausal women</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IN" sz="2400" dirty="0">
              <a:latin typeface="Times New Roman" pitchFamily="18" charset="0"/>
              <a:cs typeface="Times New Roman" pitchFamily="18" charset="0"/>
            </a:endParaRPr>
          </a:p>
        </p:txBody>
      </p:sp>
      <p:pic>
        <p:nvPicPr>
          <p:cNvPr id="3" name="Picture 2" descr="Establishing patterns on hysteroscopy in abnormal uterine bleed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67000"/>
            <a:ext cx="65532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5843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ysteroscopy: Evaluation and treatment of abnormal bleeding | 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36032"/>
            <a:ext cx="3124200" cy="30311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533400"/>
            <a:ext cx="4572000" cy="5632311"/>
          </a:xfrm>
          <a:prstGeom prst="rect">
            <a:avLst/>
          </a:prstGeom>
        </p:spPr>
        <p:txBody>
          <a:bodyPr>
            <a:spAutoFit/>
          </a:bodyPr>
          <a:lstStyle/>
          <a:p>
            <a:pPr algn="just"/>
            <a:r>
              <a:rPr lang="en-US" sz="2400" dirty="0" smtClean="0">
                <a:latin typeface="Times New Roman" pitchFamily="18" charset="0"/>
                <a:cs typeface="Times New Roman" pitchFamily="18" charset="0"/>
              </a:rPr>
              <a:t>	Hysteroscopy</a:t>
            </a:r>
            <a:r>
              <a:rPr lang="en-US" sz="2400" dirty="0">
                <a:latin typeface="Times New Roman" pitchFamily="18" charset="0"/>
                <a:cs typeface="Times New Roman" pitchFamily="18" charset="0"/>
              </a:rPr>
              <a:t>, on the other hand, unlike dilatation and curettage is not a blind procedure and can be used as an office procedure. </a:t>
            </a:r>
            <a:endParaRPr lang="en-IN"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Hysteroscopic</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evaluation permits the direct visualization and assessment of the </a:t>
            </a:r>
            <a:r>
              <a:rPr lang="en-US" sz="2400" dirty="0" err="1">
                <a:latin typeface="Times New Roman" pitchFamily="18" charset="0"/>
                <a:cs typeface="Times New Roman" pitchFamily="18" charset="0"/>
              </a:rPr>
              <a:t>endocervical</a:t>
            </a:r>
            <a:r>
              <a:rPr lang="en-US" sz="2400" dirty="0">
                <a:latin typeface="Times New Roman" pitchFamily="18" charset="0"/>
                <a:cs typeface="Times New Roman" pitchFamily="18" charset="0"/>
              </a:rPr>
              <a:t> and uterine cavities, hence proving a reliable method of diagnosing intrauterine </a:t>
            </a:r>
            <a:r>
              <a:rPr lang="en-US" sz="2400" dirty="0" err="1">
                <a:latin typeface="Times New Roman" pitchFamily="18" charset="0"/>
                <a:cs typeface="Times New Roman" pitchFamily="18" charset="0"/>
              </a:rPr>
              <a:t>abnormalities.Use</a:t>
            </a:r>
            <a:r>
              <a:rPr lang="en-US" sz="2400" dirty="0">
                <a:latin typeface="Times New Roman" pitchFamily="18" charset="0"/>
                <a:cs typeface="Times New Roman" pitchFamily="18" charset="0"/>
              </a:rPr>
              <a:t> of hysteroscopy in abnormal uterine bleeding is almost replacing blind curettage, as it “sees” and “decides” the cause.</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3325681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522514"/>
            <a:ext cx="4449295" cy="584775"/>
          </a:xfrm>
          <a:prstGeom prst="rect">
            <a:avLst/>
          </a:prstGeom>
        </p:spPr>
        <p:txBody>
          <a:bodyPr wrap="none">
            <a:spAutoFit/>
          </a:bodyPr>
          <a:lstStyle/>
          <a:p>
            <a:pPr marL="12065">
              <a:lnSpc>
                <a:spcPct val="100000"/>
              </a:lnSpc>
              <a:spcBef>
                <a:spcPts val="575"/>
              </a:spcBef>
              <a:tabLst>
                <a:tab pos="622300" algn="l"/>
                <a:tab pos="622935" algn="l"/>
              </a:tabLst>
            </a:pPr>
            <a:r>
              <a:rPr lang="en-IN" sz="3200" spc="-5" dirty="0" smtClean="0">
                <a:latin typeface="Times New Roman" pitchFamily="18" charset="0"/>
                <a:cs typeface="Times New Roman" pitchFamily="18" charset="0"/>
              </a:rPr>
              <a:t>HABITUAL</a:t>
            </a:r>
            <a:r>
              <a:rPr lang="en-IN" sz="3200" dirty="0" smtClean="0">
                <a:latin typeface="Times New Roman" pitchFamily="18" charset="0"/>
                <a:cs typeface="Times New Roman" pitchFamily="18" charset="0"/>
              </a:rPr>
              <a:t> ABORTION</a:t>
            </a:r>
            <a:endParaRPr lang="en-IN" sz="3200" dirty="0">
              <a:latin typeface="Times New Roman" pitchFamily="18" charset="0"/>
              <a:cs typeface="Times New Roman" pitchFamily="18" charset="0"/>
            </a:endParaRPr>
          </a:p>
        </p:txBody>
      </p:sp>
      <p:sp>
        <p:nvSpPr>
          <p:cNvPr id="3" name="Rectangle 2"/>
          <p:cNvSpPr/>
          <p:nvPr/>
        </p:nvSpPr>
        <p:spPr>
          <a:xfrm>
            <a:off x="609600" y="1371600"/>
            <a:ext cx="7848600" cy="1323439"/>
          </a:xfrm>
          <a:prstGeom prst="rect">
            <a:avLst/>
          </a:prstGeom>
        </p:spPr>
        <p:txBody>
          <a:bodyPr wrap="square">
            <a:spAutoFit/>
          </a:bodyPr>
          <a:lstStyle/>
          <a:p>
            <a:pPr algn="just"/>
            <a:r>
              <a:rPr lang="en-US" sz="28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incidence of structural uterine anomalies (SUAs) in women with habitual abortion (HA) as diagnosed by means of </a:t>
            </a:r>
            <a:r>
              <a:rPr lang="en-US" sz="2600" dirty="0" smtClean="0">
                <a:latin typeface="Times New Roman" pitchFamily="18" charset="0"/>
                <a:cs typeface="Times New Roman" pitchFamily="18" charset="0"/>
              </a:rPr>
              <a:t>hysteroscopy.</a:t>
            </a:r>
            <a:endParaRPr lang="en-IN" sz="2600" dirty="0">
              <a:latin typeface="Times New Roman" pitchFamily="18" charset="0"/>
              <a:cs typeface="Times New Roman" pitchFamily="18" charset="0"/>
            </a:endParaRPr>
          </a:p>
        </p:txBody>
      </p:sp>
      <p:pic>
        <p:nvPicPr>
          <p:cNvPr id="3074" name="Picture 2" descr="Ask Lenore ~ Recurrent Miscarriage ~ Causes, evaluation, and ..."/>
          <p:cNvPicPr>
            <a:picLocks noChangeAspect="1" noChangeArrowheads="1"/>
          </p:cNvPicPr>
          <p:nvPr/>
        </p:nvPicPr>
        <p:blipFill rotWithShape="1">
          <a:blip r:embed="rId2">
            <a:extLst>
              <a:ext uri="{28A0092B-C50C-407E-A947-70E740481C1C}">
                <a14:useLocalDpi xmlns:a14="http://schemas.microsoft.com/office/drawing/2010/main" val="0"/>
              </a:ext>
            </a:extLst>
          </a:blip>
          <a:srcRect b="5505"/>
          <a:stretch/>
        </p:blipFill>
        <p:spPr bwMode="auto">
          <a:xfrm>
            <a:off x="2321378" y="2841172"/>
            <a:ext cx="4425043" cy="360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50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14" y="304800"/>
            <a:ext cx="8305800" cy="3416320"/>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CANCER</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	Endometrial </a:t>
            </a:r>
            <a:r>
              <a:rPr lang="en-US" sz="2400" dirty="0">
                <a:latin typeface="Times New Roman" pitchFamily="18" charset="0"/>
                <a:cs typeface="Times New Roman" pitchFamily="18" charset="0"/>
              </a:rPr>
              <a:t>sampling for histopathology examination is essential to diagnose endometrial cancer. </a:t>
            </a:r>
            <a:r>
              <a:rPr lang="en-US" sz="2400" dirty="0" smtClean="0">
                <a:latin typeface="Times New Roman" pitchFamily="18" charset="0"/>
                <a:cs typeface="Times New Roman" pitchFamily="18" charset="0"/>
              </a:rPr>
              <a:t>Hysteroscopy </a:t>
            </a:r>
            <a:r>
              <a:rPr lang="en-US" sz="2400" dirty="0">
                <a:latin typeface="Times New Roman" pitchFamily="18" charset="0"/>
                <a:cs typeface="Times New Roman" pitchFamily="18" charset="0"/>
              </a:rPr>
              <a:t>provides an accurate evaluation of the endometrial cavity and allows directed sampling of suspected lesion</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Hysteroscopy plays a role in the diagnosis of patients with possible endometrial cancer in whom endometrial sampling is unsatisfactory or in those who require a dilation and curettage (D&amp;C). </a:t>
            </a:r>
            <a:endParaRPr lang="en-IN" sz="2400" dirty="0">
              <a:latin typeface="Times New Roman" pitchFamily="18" charset="0"/>
              <a:cs typeface="Times New Roman" pitchFamily="18" charset="0"/>
            </a:endParaRPr>
          </a:p>
        </p:txBody>
      </p:sp>
      <p:pic>
        <p:nvPicPr>
          <p:cNvPr id="3" name="Picture 4" descr="Hysteroscopy Classification for Endometrial Cancer | Springe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00"/>
            <a:ext cx="3200400" cy="257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265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7924800" cy="1200329"/>
          </a:xfrm>
          <a:prstGeom prst="rect">
            <a:avLst/>
          </a:prstGeom>
        </p:spPr>
        <p:txBody>
          <a:bodyPr wrap="square">
            <a:spAutoFit/>
          </a:bodyPr>
          <a:lstStyle/>
          <a:p>
            <a:pPr algn="just"/>
            <a:r>
              <a:rPr lang="en-US" sz="2400" dirty="0" smtClean="0">
                <a:latin typeface="Times New Roman" pitchFamily="18" charset="0"/>
                <a:cs typeface="Times New Roman" pitchFamily="18" charset="0"/>
              </a:rPr>
              <a:t>	Similar </a:t>
            </a:r>
            <a:r>
              <a:rPr lang="en-US" sz="2400" dirty="0">
                <a:latin typeface="Times New Roman" pitchFamily="18" charset="0"/>
                <a:cs typeface="Times New Roman" pitchFamily="18" charset="0"/>
              </a:rPr>
              <a:t>to endometrial biopsy and D&amp;C, hysteroscopy is associated with dissemination of endometrial cells into the peritoneal cavity. </a:t>
            </a:r>
            <a:endParaRPr lang="en-IN" sz="2400" dirty="0">
              <a:latin typeface="Times New Roman" pitchFamily="18" charset="0"/>
              <a:cs typeface="Times New Roman" pitchFamily="18" charset="0"/>
            </a:endParaRPr>
          </a:p>
        </p:txBody>
      </p:sp>
      <p:pic>
        <p:nvPicPr>
          <p:cNvPr id="6146" name="Picture 2" descr="Comparison of visualization of endometrial cancer by (A) whi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8096250" cy="40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898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isk Factors for Endometrial Cancer – Hysteroscopy Newsle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8153400" cy="40166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304800"/>
            <a:ext cx="7772400" cy="1938992"/>
          </a:xfrm>
          <a:prstGeom prst="rect">
            <a:avLst/>
          </a:prstGeom>
        </p:spPr>
        <p:txBody>
          <a:bodyPr wrap="square">
            <a:spAutoFit/>
          </a:bodyPr>
          <a:lstStyle/>
          <a:p>
            <a:pPr algn="just"/>
            <a:r>
              <a:rPr lang="en-US" sz="2400" dirty="0" smtClean="0">
                <a:latin typeface="Times New Roman" pitchFamily="18" charset="0"/>
                <a:cs typeface="Times New Roman" pitchFamily="18" charset="0"/>
              </a:rPr>
              <a:t>	It </a:t>
            </a:r>
            <a:r>
              <a:rPr lang="en-US" sz="2400" dirty="0">
                <a:latin typeface="Times New Roman" pitchFamily="18" charset="0"/>
                <a:cs typeface="Times New Roman" pitchFamily="18" charset="0"/>
              </a:rPr>
              <a:t>is usually performed under local anesthesia. The uterus is distended using either CO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gas or liquid solution. The use of solution provides a clear visualization of the uterine cavity. In contrast, CO</a:t>
            </a:r>
            <a:r>
              <a:rPr lang="en-US" sz="2400" baseline="-25000" dirty="0">
                <a:latin typeface="Times New Roman" pitchFamily="18" charset="0"/>
                <a:cs typeface="Times New Roman" pitchFamily="18" charset="0"/>
              </a:rPr>
              <a:t>2</a:t>
            </a:r>
            <a:r>
              <a:rPr lang="en-US" sz="2400" dirty="0">
                <a:latin typeface="Times New Roman" pitchFamily="18" charset="0"/>
                <a:cs typeface="Times New Roman" pitchFamily="18" charset="0"/>
              </a:rPr>
              <a:t> gas and blood will produce bubbles that impair visualization.</a:t>
            </a:r>
            <a:endParaRPr lang="en-IN" sz="2400" dirty="0">
              <a:latin typeface="Times New Roman" pitchFamily="18" charset="0"/>
              <a:cs typeface="Times New Roman" pitchFamily="18" charset="0"/>
            </a:endParaRPr>
          </a:p>
        </p:txBody>
      </p:sp>
    </p:spTree>
    <p:extLst>
      <p:ext uri="{BB962C8B-B14F-4D97-AF65-F5344CB8AC3E}">
        <p14:creationId xmlns:p14="http://schemas.microsoft.com/office/powerpoint/2010/main" val="2641352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565654" y="461899"/>
            <a:ext cx="4011929" cy="696595"/>
          </a:xfrm>
          <a:prstGeom prst="rect">
            <a:avLst/>
          </a:prstGeom>
        </p:spPr>
        <p:txBody>
          <a:bodyPr vert="horz" wrap="square" lIns="0" tIns="13335" rIns="0" bIns="0" rtlCol="0">
            <a:spAutoFit/>
          </a:bodyPr>
          <a:lstStyle/>
          <a:p>
            <a:pPr marL="12700">
              <a:lnSpc>
                <a:spcPct val="100000"/>
              </a:lnSpc>
              <a:spcBef>
                <a:spcPts val="105"/>
              </a:spcBef>
            </a:pPr>
            <a:r>
              <a:rPr spc="-15" dirty="0">
                <a:solidFill>
                  <a:srgbClr val="000000"/>
                </a:solidFill>
              </a:rPr>
              <a:t>Contraindications</a:t>
            </a:r>
          </a:p>
        </p:txBody>
      </p:sp>
      <p:sp>
        <p:nvSpPr>
          <p:cNvPr id="20" name="object 20"/>
          <p:cNvSpPr txBox="1"/>
          <p:nvPr/>
        </p:nvSpPr>
        <p:spPr>
          <a:xfrm>
            <a:off x="1143000" y="1524000"/>
            <a:ext cx="7010400" cy="3030958"/>
          </a:xfrm>
          <a:prstGeom prst="rect">
            <a:avLst/>
          </a:prstGeom>
        </p:spPr>
        <p:txBody>
          <a:bodyPr vert="horz" wrap="square" lIns="0" tIns="98425" rIns="0" bIns="0" rtlCol="0">
            <a:spAutoFit/>
          </a:bodyPr>
          <a:lstStyle/>
          <a:p>
            <a:pPr marL="241300" indent="-228600">
              <a:lnSpc>
                <a:spcPct val="100000"/>
              </a:lnSpc>
              <a:spcBef>
                <a:spcPts val="775"/>
              </a:spcBef>
              <a:buChar char="•"/>
              <a:tabLst>
                <a:tab pos="241300" algn="l"/>
              </a:tabLst>
            </a:pPr>
            <a:r>
              <a:rPr sz="2800" spc="-20" dirty="0">
                <a:latin typeface="Arial"/>
                <a:cs typeface="Arial"/>
              </a:rPr>
              <a:t>Pregnancy.</a:t>
            </a:r>
            <a:endParaRPr sz="2800" dirty="0">
              <a:latin typeface="Arial"/>
              <a:cs typeface="Arial"/>
            </a:endParaRPr>
          </a:p>
          <a:p>
            <a:pPr marL="340360" indent="-327660">
              <a:lnSpc>
                <a:spcPct val="100000"/>
              </a:lnSpc>
              <a:spcBef>
                <a:spcPts val="675"/>
              </a:spcBef>
              <a:buChar char="•"/>
              <a:tabLst>
                <a:tab pos="339725" algn="l"/>
                <a:tab pos="340360" algn="l"/>
              </a:tabLst>
            </a:pPr>
            <a:r>
              <a:rPr sz="2800" spc="-5" dirty="0">
                <a:latin typeface="Arial"/>
                <a:cs typeface="Arial"/>
              </a:rPr>
              <a:t>Current </a:t>
            </a:r>
            <a:r>
              <a:rPr sz="2800" dirty="0">
                <a:latin typeface="Arial"/>
                <a:cs typeface="Arial"/>
              </a:rPr>
              <a:t>or recent pelvic</a:t>
            </a:r>
            <a:r>
              <a:rPr sz="2800" spc="-75" dirty="0">
                <a:latin typeface="Arial"/>
                <a:cs typeface="Arial"/>
              </a:rPr>
              <a:t> </a:t>
            </a:r>
            <a:r>
              <a:rPr sz="2800" dirty="0">
                <a:latin typeface="Arial"/>
                <a:cs typeface="Arial"/>
              </a:rPr>
              <a:t>infection.</a:t>
            </a:r>
          </a:p>
          <a:p>
            <a:pPr marL="339725" marR="395605" indent="-339725">
              <a:lnSpc>
                <a:spcPct val="100000"/>
              </a:lnSpc>
              <a:spcBef>
                <a:spcPts val="675"/>
              </a:spcBef>
              <a:buChar char="•"/>
              <a:tabLst>
                <a:tab pos="339725" algn="l"/>
                <a:tab pos="340360" algn="l"/>
              </a:tabLst>
            </a:pPr>
            <a:r>
              <a:rPr sz="2800" spc="-5" dirty="0">
                <a:latin typeface="Arial"/>
                <a:cs typeface="Arial"/>
              </a:rPr>
              <a:t>Current </a:t>
            </a:r>
            <a:r>
              <a:rPr sz="2800" dirty="0">
                <a:latin typeface="Arial"/>
                <a:cs typeface="Arial"/>
              </a:rPr>
              <a:t>vaginitis, cervicitis and  endometritis.</a:t>
            </a:r>
          </a:p>
          <a:p>
            <a:pPr marL="340360" indent="-327660">
              <a:lnSpc>
                <a:spcPct val="100000"/>
              </a:lnSpc>
              <a:spcBef>
                <a:spcPts val="675"/>
              </a:spcBef>
              <a:buChar char="•"/>
              <a:tabLst>
                <a:tab pos="339725" algn="l"/>
                <a:tab pos="340360" algn="l"/>
              </a:tabLst>
            </a:pPr>
            <a:r>
              <a:rPr sz="2800" spc="-5" dirty="0">
                <a:latin typeface="Arial"/>
                <a:cs typeface="Arial"/>
              </a:rPr>
              <a:t>Recent </a:t>
            </a:r>
            <a:r>
              <a:rPr sz="2800" dirty="0">
                <a:latin typeface="Arial"/>
                <a:cs typeface="Arial"/>
              </a:rPr>
              <a:t>uterine</a:t>
            </a:r>
            <a:r>
              <a:rPr sz="2800" spc="-15" dirty="0">
                <a:latin typeface="Arial"/>
                <a:cs typeface="Arial"/>
              </a:rPr>
              <a:t> </a:t>
            </a:r>
            <a:r>
              <a:rPr sz="2800" dirty="0">
                <a:latin typeface="Arial"/>
                <a:cs typeface="Arial"/>
              </a:rPr>
              <a:t>perforation.</a:t>
            </a:r>
          </a:p>
          <a:p>
            <a:pPr marL="320040" indent="-307975">
              <a:lnSpc>
                <a:spcPct val="100000"/>
              </a:lnSpc>
              <a:spcBef>
                <a:spcPts val="585"/>
              </a:spcBef>
              <a:buChar char="•"/>
              <a:tabLst>
                <a:tab pos="320040" algn="l"/>
                <a:tab pos="320675" algn="l"/>
              </a:tabLst>
            </a:pPr>
            <a:r>
              <a:rPr sz="2800" spc="-5" dirty="0">
                <a:latin typeface="Arial"/>
                <a:cs typeface="Arial"/>
              </a:rPr>
              <a:t>Active</a:t>
            </a:r>
            <a:r>
              <a:rPr sz="2800" spc="-10" dirty="0">
                <a:latin typeface="Arial"/>
                <a:cs typeface="Arial"/>
              </a:rPr>
              <a:t> </a:t>
            </a:r>
            <a:r>
              <a:rPr sz="2800" spc="-5" dirty="0">
                <a:latin typeface="Arial"/>
                <a:cs typeface="Arial"/>
              </a:rPr>
              <a:t>Bleeding.</a:t>
            </a:r>
            <a:endParaRPr sz="2800" dirty="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685800"/>
            <a:ext cx="9067800" cy="5078313"/>
          </a:xfrm>
          <a:prstGeom prst="rect">
            <a:avLst/>
          </a:prstGeom>
        </p:spPr>
        <p:txBody>
          <a:bodyPr wrap="square">
            <a:spAutoFit/>
          </a:bodyPr>
          <a:lstStyle/>
          <a:p>
            <a:pPr lvl="7"/>
            <a:r>
              <a:rPr lang="en-IN" sz="3600" b="1" dirty="0" smtClean="0">
                <a:latin typeface="Times New Roman" pitchFamily="18" charset="0"/>
                <a:cs typeface="Times New Roman" pitchFamily="18" charset="0"/>
              </a:rPr>
              <a:t>COMPLICATIONS</a:t>
            </a:r>
          </a:p>
          <a:p>
            <a:pPr lvl="7"/>
            <a:endParaRPr lang="en-IN" sz="3600" dirty="0" smtClean="0">
              <a:latin typeface="Times New Roman" pitchFamily="18" charset="0"/>
              <a:cs typeface="Times New Roman" pitchFamily="18" charset="0"/>
            </a:endParaRPr>
          </a:p>
          <a:p>
            <a:pPr marL="342900" lvl="0" indent="-342900">
              <a:buFont typeface="Arial" pitchFamily="34" charset="0"/>
              <a:buChar char="•"/>
            </a:pPr>
            <a:r>
              <a:rPr lang="en-IN" sz="2400" dirty="0" smtClean="0"/>
              <a:t>Secondary </a:t>
            </a:r>
            <a:r>
              <a:rPr lang="en-IN" sz="2400" dirty="0"/>
              <a:t>To The Gaseous Distension</a:t>
            </a:r>
          </a:p>
          <a:p>
            <a:pPr marL="914400" lvl="1" indent="-457200">
              <a:buFont typeface="+mj-lt"/>
              <a:buAutoNum type="arabicPeriod"/>
            </a:pPr>
            <a:r>
              <a:rPr lang="en-IN" sz="2400" dirty="0"/>
              <a:t>N2O (nitrous oxide) - lung clot, </a:t>
            </a:r>
            <a:r>
              <a:rPr lang="en-IN" sz="2400" dirty="0" err="1"/>
              <a:t>bradycardia</a:t>
            </a:r>
            <a:r>
              <a:rPr lang="en-IN" sz="2400" dirty="0"/>
              <a:t> and collapse </a:t>
            </a:r>
          </a:p>
          <a:p>
            <a:pPr marL="914400" lvl="1" indent="-457200">
              <a:buFont typeface="+mj-lt"/>
              <a:buAutoNum type="arabicPeriod"/>
            </a:pPr>
            <a:r>
              <a:rPr lang="en-IN" sz="2400" dirty="0"/>
              <a:t>CO2 (carbon dioxide) - pain in the area of the scapula bone, due to the stimulation of the </a:t>
            </a:r>
            <a:r>
              <a:rPr lang="en-IN" sz="2400" dirty="0" err="1"/>
              <a:t>frenic</a:t>
            </a:r>
            <a:r>
              <a:rPr lang="en-IN" sz="2400" dirty="0"/>
              <a:t> nerve, that disappears spontaneously after some minutes. </a:t>
            </a:r>
            <a:r>
              <a:rPr lang="en-IN" sz="2400" dirty="0" err="1"/>
              <a:t>Hypercapnia</a:t>
            </a:r>
            <a:r>
              <a:rPr lang="en-IN" sz="2400" dirty="0"/>
              <a:t>, </a:t>
            </a:r>
            <a:r>
              <a:rPr lang="en-IN" sz="2400" dirty="0" err="1"/>
              <a:t>acidosis,arrhythmia</a:t>
            </a:r>
            <a:r>
              <a:rPr lang="en-IN" sz="2400" dirty="0"/>
              <a:t> and cardiac arrest are not more found now with the amount and pressure of the gas used, being recommended a maximum flow of 100 ml/min and a maximum pressure of 150 mmHg.</a:t>
            </a:r>
          </a:p>
          <a:p>
            <a:pPr lvl="0"/>
            <a:endParaRPr lang="en-IN" dirty="0"/>
          </a:p>
          <a:p>
            <a:pPr lvl="0"/>
            <a:endParaRPr lang="en-IN" dirty="0"/>
          </a:p>
        </p:txBody>
      </p:sp>
    </p:spTree>
    <p:extLst>
      <p:ext uri="{BB962C8B-B14F-4D97-AF65-F5344CB8AC3E}">
        <p14:creationId xmlns:p14="http://schemas.microsoft.com/office/powerpoint/2010/main" val="773948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533400"/>
            <a:ext cx="8534400" cy="5262979"/>
          </a:xfrm>
          <a:prstGeom prst="rect">
            <a:avLst/>
          </a:prstGeom>
        </p:spPr>
        <p:txBody>
          <a:bodyPr wrap="square">
            <a:spAutoFit/>
          </a:bodyPr>
          <a:lstStyle/>
          <a:p>
            <a:pPr marL="285750" lvl="0" indent="-285750">
              <a:buFont typeface="Arial" pitchFamily="34" charset="0"/>
              <a:buChar char="•"/>
            </a:pPr>
            <a:r>
              <a:rPr lang="en-IN" sz="2400" dirty="0" smtClean="0"/>
              <a:t>Secondary To The Distension Liquid</a:t>
            </a:r>
          </a:p>
          <a:p>
            <a:pPr marL="342900" lvl="0" indent="-342900">
              <a:buFont typeface="+mj-lt"/>
              <a:buAutoNum type="arabicPeriod"/>
            </a:pPr>
            <a:r>
              <a:rPr lang="en-IN" sz="2400" dirty="0" smtClean="0"/>
              <a:t>Overload - excessive passage of liquid to the current blood, causing dilution, </a:t>
            </a:r>
            <a:r>
              <a:rPr lang="en-IN" sz="2400" dirty="0" err="1" smtClean="0"/>
              <a:t>hyponatremia</a:t>
            </a:r>
            <a:r>
              <a:rPr lang="en-IN" sz="2400" dirty="0" smtClean="0"/>
              <a:t>,  arterial hypertension and pulmonary </a:t>
            </a:r>
            <a:r>
              <a:rPr lang="en-IN" sz="2400" dirty="0" err="1" smtClean="0"/>
              <a:t>edema</a:t>
            </a:r>
            <a:r>
              <a:rPr lang="en-IN" sz="2400" dirty="0" smtClean="0"/>
              <a:t>, in the postoperative it can cause hypotension and mental confusion. It happens mainly when the operative procedure is long, high pressure of </a:t>
            </a:r>
            <a:r>
              <a:rPr lang="en-IN" sz="2400" dirty="0" err="1" smtClean="0"/>
              <a:t>distention</a:t>
            </a:r>
            <a:r>
              <a:rPr lang="en-IN" sz="2400" dirty="0" smtClean="0"/>
              <a:t>, depth of the myometrium dried up above 4 mm and in the luteal phase of the</a:t>
            </a:r>
            <a:r>
              <a:rPr lang="en-IN" sz="2400" b="1" dirty="0" smtClean="0"/>
              <a:t> </a:t>
            </a:r>
            <a:r>
              <a:rPr lang="en-IN" sz="2400" dirty="0" smtClean="0"/>
              <a:t>menstrual cycle for the largest vascularization of the endometrium</a:t>
            </a:r>
          </a:p>
          <a:p>
            <a:pPr marL="342900" lvl="0" indent="-342900">
              <a:buFont typeface="+mj-lt"/>
              <a:buAutoNum type="arabicPeriod"/>
            </a:pPr>
            <a:r>
              <a:rPr lang="en-IN" sz="2400" dirty="0" smtClean="0"/>
              <a:t>Anaphylaxis (solution of </a:t>
            </a:r>
            <a:r>
              <a:rPr lang="en-IN" sz="2400" dirty="0" err="1" smtClean="0"/>
              <a:t>Hyskon</a:t>
            </a:r>
            <a:r>
              <a:rPr lang="en-IN" sz="2400" dirty="0" smtClean="0"/>
              <a:t>).</a:t>
            </a:r>
          </a:p>
          <a:p>
            <a:pPr marL="342900" lvl="0" indent="-342900">
              <a:buFont typeface="+mj-lt"/>
              <a:buAutoNum type="arabicPeriod"/>
            </a:pPr>
            <a:r>
              <a:rPr lang="en-IN" sz="2400" dirty="0" smtClean="0"/>
              <a:t>Encephalopathy (</a:t>
            </a:r>
            <a:r>
              <a:rPr lang="en-IN" sz="2400" dirty="0" err="1" smtClean="0"/>
              <a:t>glicina</a:t>
            </a:r>
            <a:r>
              <a:rPr lang="en-IN" sz="2400" dirty="0" smtClean="0"/>
              <a:t>).</a:t>
            </a:r>
          </a:p>
          <a:p>
            <a:pPr marL="342900" lvl="0" indent="-342900">
              <a:buFont typeface="+mj-lt"/>
              <a:buAutoNum type="arabicPeriod"/>
            </a:pPr>
            <a:r>
              <a:rPr lang="en-IN" sz="2400" dirty="0" err="1" smtClean="0"/>
              <a:t>Hyperglycemia</a:t>
            </a:r>
            <a:r>
              <a:rPr lang="en-IN" sz="2400" dirty="0" smtClean="0"/>
              <a:t> (glucose and sorbitol).</a:t>
            </a:r>
          </a:p>
          <a:p>
            <a:pPr marL="342900" lvl="0" indent="-342900">
              <a:buFont typeface="+mj-lt"/>
              <a:buAutoNum type="arabicPeriod"/>
            </a:pPr>
            <a:r>
              <a:rPr lang="en-IN" sz="2400" dirty="0" err="1" smtClean="0"/>
              <a:t>Hemolition</a:t>
            </a:r>
            <a:r>
              <a:rPr lang="en-IN" sz="2400" dirty="0" smtClean="0"/>
              <a:t> (distilled water).</a:t>
            </a:r>
          </a:p>
          <a:p>
            <a:pPr marL="342900" lvl="0" indent="-342900">
              <a:buFont typeface="+mj-lt"/>
              <a:buAutoNum type="arabicPeriod"/>
            </a:pPr>
            <a:r>
              <a:rPr lang="en-IN" sz="2400" dirty="0" smtClean="0"/>
              <a:t>Air embolism</a:t>
            </a:r>
            <a:endParaRPr lang="en-IN" sz="2400" dirty="0"/>
          </a:p>
        </p:txBody>
      </p:sp>
    </p:spTree>
    <p:extLst>
      <p:ext uri="{BB962C8B-B14F-4D97-AF65-F5344CB8AC3E}">
        <p14:creationId xmlns:p14="http://schemas.microsoft.com/office/powerpoint/2010/main" val="2088975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304800"/>
            <a:ext cx="7239000" cy="690574"/>
          </a:xfrm>
          <a:prstGeom prst="rect">
            <a:avLst/>
          </a:prstGeom>
        </p:spPr>
        <p:txBody>
          <a:bodyPr vert="horz" wrap="square" lIns="0" tIns="13335" rIns="0" bIns="0" rtlCol="0">
            <a:spAutoFit/>
          </a:bodyPr>
          <a:lstStyle/>
          <a:p>
            <a:pPr marL="12700">
              <a:lnSpc>
                <a:spcPct val="100000"/>
              </a:lnSpc>
              <a:spcBef>
                <a:spcPts val="105"/>
              </a:spcBef>
            </a:pPr>
            <a:r>
              <a:rPr lang="en-IN" b="1" spc="-15" dirty="0">
                <a:solidFill>
                  <a:srgbClr val="000000"/>
                </a:solidFill>
                <a:latin typeface="Times New Roman" pitchFamily="18" charset="0"/>
                <a:cs typeface="Times New Roman" pitchFamily="18" charset="0"/>
              </a:rPr>
              <a:t> </a:t>
            </a:r>
            <a:r>
              <a:rPr lang="en-IN" b="1" spc="-15" dirty="0" smtClean="0">
                <a:solidFill>
                  <a:srgbClr val="000000"/>
                </a:solidFill>
                <a:latin typeface="Times New Roman" pitchFamily="18" charset="0"/>
                <a:cs typeface="Times New Roman" pitchFamily="18" charset="0"/>
              </a:rPr>
              <a:t> </a:t>
            </a:r>
            <a:r>
              <a:rPr lang="en-IN" b="1" spc="-15" dirty="0" smtClean="0">
                <a:solidFill>
                  <a:srgbClr val="FFFF00"/>
                </a:solidFill>
                <a:latin typeface="Times New Roman" pitchFamily="18" charset="0"/>
                <a:cs typeface="Times New Roman" pitchFamily="18" charset="0"/>
              </a:rPr>
              <a:t>HISTORICAL</a:t>
            </a:r>
            <a:r>
              <a:rPr lang="en-IN" b="1" spc="-90" dirty="0" smtClean="0">
                <a:solidFill>
                  <a:srgbClr val="FFFF00"/>
                </a:solidFill>
                <a:latin typeface="Times New Roman" pitchFamily="18" charset="0"/>
                <a:cs typeface="Times New Roman" pitchFamily="18" charset="0"/>
              </a:rPr>
              <a:t> </a:t>
            </a:r>
            <a:r>
              <a:rPr lang="en-IN" b="1" dirty="0" smtClean="0">
                <a:solidFill>
                  <a:srgbClr val="FFFF00"/>
                </a:solidFill>
                <a:latin typeface="Times New Roman" pitchFamily="18" charset="0"/>
                <a:cs typeface="Times New Roman" pitchFamily="18" charset="0"/>
              </a:rPr>
              <a:t>ASPECT</a:t>
            </a:r>
            <a:endParaRPr lang="en-IN" b="1" dirty="0">
              <a:solidFill>
                <a:srgbClr val="FFFF00"/>
              </a:solidFill>
              <a:latin typeface="Times New Roman" pitchFamily="18" charset="0"/>
              <a:cs typeface="Times New Roman" pitchFamily="18" charset="0"/>
            </a:endParaRPr>
          </a:p>
        </p:txBody>
      </p:sp>
      <p:sp>
        <p:nvSpPr>
          <p:cNvPr id="4" name="Rectangle 3"/>
          <p:cNvSpPr/>
          <p:nvPr/>
        </p:nvSpPr>
        <p:spPr>
          <a:xfrm>
            <a:off x="304800" y="1283208"/>
            <a:ext cx="8382000" cy="3124958"/>
          </a:xfrm>
          <a:prstGeom prst="rect">
            <a:avLst/>
          </a:prstGeom>
        </p:spPr>
        <p:txBody>
          <a:bodyPr wrap="square">
            <a:spAutoFit/>
          </a:bodyPr>
          <a:lstStyle/>
          <a:p>
            <a:pPr marL="298450" marR="5080" indent="-285750" algn="just">
              <a:lnSpc>
                <a:spcPct val="120000"/>
              </a:lnSpc>
              <a:spcBef>
                <a:spcPts val="95"/>
              </a:spcBef>
              <a:buFont typeface="Arial" pitchFamily="34" charset="0"/>
              <a:buChar char="•"/>
            </a:pPr>
            <a:r>
              <a:rPr lang="en-IN" sz="2800" spc="-10" dirty="0" err="1" smtClean="0">
                <a:cs typeface="Calibri"/>
              </a:rPr>
              <a:t>Désuormeaux</a:t>
            </a:r>
            <a:r>
              <a:rPr lang="en-IN" sz="2800" spc="-10" dirty="0">
                <a:cs typeface="Calibri"/>
              </a:rPr>
              <a:t>, </a:t>
            </a:r>
            <a:r>
              <a:rPr lang="en-IN" sz="2800" spc="-5" dirty="0">
                <a:cs typeface="Calibri"/>
              </a:rPr>
              <a:t>in 1865, </a:t>
            </a:r>
            <a:r>
              <a:rPr lang="en-IN" sz="2800" spc="-10" dirty="0">
                <a:cs typeface="Calibri"/>
              </a:rPr>
              <a:t>produced </a:t>
            </a:r>
            <a:r>
              <a:rPr lang="en-IN" sz="2800" spc="-5" dirty="0">
                <a:cs typeface="Calibri"/>
              </a:rPr>
              <a:t>the </a:t>
            </a:r>
            <a:r>
              <a:rPr lang="en-IN" sz="2800" spc="-20" dirty="0">
                <a:cs typeface="Calibri"/>
              </a:rPr>
              <a:t>first </a:t>
            </a:r>
            <a:r>
              <a:rPr lang="en-IN" sz="2800" spc="-20" dirty="0" err="1">
                <a:cs typeface="Calibri"/>
              </a:rPr>
              <a:t>hystoscope</a:t>
            </a:r>
            <a:r>
              <a:rPr lang="en-IN" sz="2800" spc="-20" dirty="0">
                <a:cs typeface="Calibri"/>
              </a:rPr>
              <a:t> </a:t>
            </a:r>
            <a:endParaRPr lang="en-IN" sz="2800" spc="-20" dirty="0" smtClean="0">
              <a:cs typeface="Calibri"/>
            </a:endParaRPr>
          </a:p>
          <a:p>
            <a:pPr marL="298450" marR="5080" indent="-285750" algn="just">
              <a:lnSpc>
                <a:spcPct val="120000"/>
              </a:lnSpc>
              <a:spcBef>
                <a:spcPts val="95"/>
              </a:spcBef>
              <a:buFont typeface="Arial" pitchFamily="34" charset="0"/>
              <a:buChar char="•"/>
            </a:pPr>
            <a:r>
              <a:rPr lang="en-IN" sz="2800" u="heavy" spc="-15" dirty="0" err="1" smtClean="0">
                <a:uFill>
                  <a:solidFill>
                    <a:srgbClr val="0000FF"/>
                  </a:solidFill>
                </a:uFill>
                <a:cs typeface="Calibri"/>
              </a:rPr>
              <a:t>P</a:t>
            </a:r>
            <a:r>
              <a:rPr lang="en-IN" sz="2800" spc="-15" dirty="0" err="1" smtClean="0">
                <a:cs typeface="Calibri"/>
              </a:rPr>
              <a:t>antaleoni</a:t>
            </a:r>
            <a:r>
              <a:rPr lang="en-IN" sz="2800" spc="-15" dirty="0" smtClean="0">
                <a:cs typeface="Calibri"/>
              </a:rPr>
              <a:t> </a:t>
            </a:r>
            <a:r>
              <a:rPr lang="en-IN" sz="2800" spc="-5" dirty="0">
                <a:cs typeface="Calibri"/>
              </a:rPr>
              <a:t>in 1869 accomplished the </a:t>
            </a:r>
            <a:r>
              <a:rPr lang="en-IN" sz="2800" spc="-20" dirty="0">
                <a:cs typeface="Calibri"/>
              </a:rPr>
              <a:t>first</a:t>
            </a:r>
            <a:r>
              <a:rPr lang="en-IN" sz="2800" spc="105" dirty="0">
                <a:cs typeface="Calibri"/>
              </a:rPr>
              <a:t> </a:t>
            </a:r>
            <a:r>
              <a:rPr lang="en-IN" sz="2800" spc="-20" dirty="0" smtClean="0">
                <a:cs typeface="Calibri"/>
              </a:rPr>
              <a:t>hysteroscopy</a:t>
            </a:r>
            <a:r>
              <a:rPr lang="en-IN" sz="2800" dirty="0" smtClean="0">
                <a:cs typeface="Calibri"/>
              </a:rPr>
              <a:t> </a:t>
            </a:r>
            <a:r>
              <a:rPr lang="en-IN" sz="2800" spc="-5" dirty="0" smtClean="0">
                <a:cs typeface="Calibri"/>
              </a:rPr>
              <a:t>using </a:t>
            </a:r>
            <a:r>
              <a:rPr lang="en-IN" sz="2800" spc="-5" dirty="0">
                <a:cs typeface="Calibri"/>
              </a:rPr>
              <a:t>the </a:t>
            </a:r>
            <a:r>
              <a:rPr lang="en-IN" sz="2800" spc="-10" dirty="0">
                <a:cs typeface="Calibri"/>
              </a:rPr>
              <a:t>instrument </a:t>
            </a:r>
            <a:r>
              <a:rPr lang="en-IN" sz="2800" spc="-5" dirty="0">
                <a:cs typeface="Calibri"/>
              </a:rPr>
              <a:t>of </a:t>
            </a:r>
            <a:r>
              <a:rPr lang="en-IN" sz="2800" spc="-10" dirty="0" err="1" smtClean="0">
                <a:cs typeface="Calibri"/>
              </a:rPr>
              <a:t>Désormeaux</a:t>
            </a:r>
            <a:r>
              <a:rPr lang="en-IN" sz="2800" spc="-10" dirty="0">
                <a:cs typeface="Calibri"/>
              </a:rPr>
              <a:t>. </a:t>
            </a:r>
            <a:r>
              <a:rPr lang="en-IN" sz="2800" spc="-5" dirty="0">
                <a:cs typeface="Calibri"/>
              </a:rPr>
              <a:t>He </a:t>
            </a:r>
            <a:r>
              <a:rPr lang="en-IN" sz="2800" spc="-15" dirty="0">
                <a:cs typeface="Calibri"/>
              </a:rPr>
              <a:t>isolated  </a:t>
            </a:r>
            <a:r>
              <a:rPr lang="en-IN" sz="2800" spc="-5" dirty="0">
                <a:cs typeface="Calibri"/>
              </a:rPr>
              <a:t>and </a:t>
            </a:r>
            <a:r>
              <a:rPr lang="en-IN" sz="2800" spc="-15" dirty="0">
                <a:cs typeface="Calibri"/>
              </a:rPr>
              <a:t>cauterized </a:t>
            </a:r>
            <a:r>
              <a:rPr lang="en-IN" sz="2800" spc="-5" dirty="0">
                <a:cs typeface="Calibri"/>
              </a:rPr>
              <a:t>an </a:t>
            </a:r>
            <a:r>
              <a:rPr lang="en-IN" sz="2800" spc="-15" dirty="0">
                <a:cs typeface="Calibri"/>
              </a:rPr>
              <a:t>uterine </a:t>
            </a:r>
            <a:r>
              <a:rPr lang="en-IN" sz="2800" spc="-5" dirty="0">
                <a:cs typeface="Calibri"/>
              </a:rPr>
              <a:t>polyp </a:t>
            </a:r>
            <a:r>
              <a:rPr lang="en-IN" sz="2800" spc="-10" dirty="0">
                <a:cs typeface="Calibri"/>
              </a:rPr>
              <a:t>with silver</a:t>
            </a:r>
            <a:r>
              <a:rPr lang="en-IN" sz="2800" spc="125" dirty="0">
                <a:cs typeface="Calibri"/>
              </a:rPr>
              <a:t> </a:t>
            </a:r>
            <a:r>
              <a:rPr lang="en-IN" sz="2800" spc="-20" dirty="0">
                <a:cs typeface="Calibri"/>
              </a:rPr>
              <a:t>nitrate.</a:t>
            </a:r>
            <a:endParaRPr lang="en-IN" sz="2800" dirty="0">
              <a:cs typeface="Calibri"/>
            </a:endParaRPr>
          </a:p>
          <a:p>
            <a:pPr marL="298450" marR="48260" indent="-285750" algn="just">
              <a:lnSpc>
                <a:spcPct val="100000"/>
              </a:lnSpc>
              <a:spcBef>
                <a:spcPts val="670"/>
              </a:spcBef>
              <a:buFont typeface="Arial" pitchFamily="34" charset="0"/>
              <a:buChar char="•"/>
            </a:pPr>
            <a:r>
              <a:rPr lang="en-IN" sz="2800" spc="-15" dirty="0" err="1">
                <a:cs typeface="Calibri"/>
              </a:rPr>
              <a:t>Nitze</a:t>
            </a:r>
            <a:r>
              <a:rPr lang="en-IN" sz="2800" spc="-15" dirty="0">
                <a:cs typeface="Calibri"/>
              </a:rPr>
              <a:t>, </a:t>
            </a:r>
            <a:r>
              <a:rPr lang="en-IN" sz="2800" spc="-5" dirty="0">
                <a:cs typeface="Calibri"/>
              </a:rPr>
              <a:t>in 1879, </a:t>
            </a:r>
            <a:r>
              <a:rPr lang="en-IN" sz="2800" spc="-20" dirty="0">
                <a:cs typeface="Calibri"/>
              </a:rPr>
              <a:t>drew </a:t>
            </a:r>
            <a:r>
              <a:rPr lang="en-IN" sz="2800" spc="-5" dirty="0">
                <a:cs typeface="Calibri"/>
              </a:rPr>
              <a:t>and </a:t>
            </a:r>
            <a:r>
              <a:rPr lang="en-IN" sz="2800" spc="-10" dirty="0" smtClean="0">
                <a:cs typeface="Calibri"/>
              </a:rPr>
              <a:t>produced an endoscope </a:t>
            </a:r>
            <a:r>
              <a:rPr lang="en-IN" sz="2800" spc="-5" dirty="0">
                <a:cs typeface="Calibri"/>
              </a:rPr>
              <a:t>using  the </a:t>
            </a:r>
            <a:r>
              <a:rPr lang="en-IN" sz="2800" spc="-10" dirty="0">
                <a:cs typeface="Calibri"/>
              </a:rPr>
              <a:t>modern</a:t>
            </a:r>
            <a:r>
              <a:rPr lang="en-IN" sz="2800" spc="20" dirty="0">
                <a:cs typeface="Calibri"/>
              </a:rPr>
              <a:t> </a:t>
            </a:r>
            <a:r>
              <a:rPr lang="en-IN" sz="2800" spc="-5" dirty="0">
                <a:cs typeface="Calibri"/>
              </a:rPr>
              <a:t>beginnings.</a:t>
            </a:r>
            <a:endParaRPr lang="en-IN" sz="2800" dirty="0">
              <a:cs typeface="Calibri"/>
            </a:endParaRPr>
          </a:p>
        </p:txBody>
      </p:sp>
      <p:sp>
        <p:nvSpPr>
          <p:cNvPr id="5" name="object 78"/>
          <p:cNvSpPr/>
          <p:nvPr/>
        </p:nvSpPr>
        <p:spPr>
          <a:xfrm>
            <a:off x="2590800" y="4495800"/>
            <a:ext cx="2819400" cy="1600200"/>
          </a:xfrm>
          <a:prstGeom prst="rect">
            <a:avLst/>
          </a:prstGeom>
          <a:blipFill>
            <a:blip r:embed="rId2" cstate="print"/>
            <a:stretch>
              <a:fillRect/>
            </a:stretch>
          </a:blipFill>
        </p:spPr>
        <p:txBody>
          <a:bodyPr wrap="square" lIns="0" tIns="0" rIns="0" bIns="0" rtlCol="0"/>
          <a:lstStyle/>
          <a:p>
            <a:endParaRPr/>
          </a:p>
        </p:txBody>
      </p:sp>
      <p:sp>
        <p:nvSpPr>
          <p:cNvPr id="6" name="object 79"/>
          <p:cNvSpPr txBox="1"/>
          <p:nvPr/>
        </p:nvSpPr>
        <p:spPr>
          <a:xfrm>
            <a:off x="2349976" y="6248400"/>
            <a:ext cx="3453448"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0000"/>
                </a:solidFill>
                <a:latin typeface="Arial"/>
                <a:cs typeface="Arial"/>
              </a:rPr>
              <a:t>S.Duplay and S.Clado,</a:t>
            </a:r>
            <a:r>
              <a:rPr sz="2000" b="1" spc="-110" dirty="0">
                <a:solidFill>
                  <a:srgbClr val="FF0000"/>
                </a:solidFill>
                <a:latin typeface="Arial"/>
                <a:cs typeface="Arial"/>
              </a:rPr>
              <a:t> </a:t>
            </a:r>
            <a:r>
              <a:rPr sz="2000" b="1" spc="-5" dirty="0">
                <a:solidFill>
                  <a:srgbClr val="FF0000"/>
                </a:solidFill>
                <a:latin typeface="Arial"/>
                <a:cs typeface="Arial"/>
              </a:rPr>
              <a:t>1898</a:t>
            </a:r>
            <a:endParaRPr sz="2000" dirty="0">
              <a:solidFill>
                <a:srgbClr val="FF0000"/>
              </a:solidFill>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6019800" cy="1569660"/>
          </a:xfrm>
          <a:prstGeom prst="rect">
            <a:avLst/>
          </a:prstGeom>
        </p:spPr>
        <p:txBody>
          <a:bodyPr wrap="square">
            <a:spAutoFit/>
          </a:bodyPr>
          <a:lstStyle/>
          <a:p>
            <a:pPr marL="285750" lvl="0" indent="-285750">
              <a:buFont typeface="Arial" pitchFamily="34" charset="0"/>
              <a:buChar char="•"/>
            </a:pPr>
            <a:r>
              <a:rPr lang="en-IN" sz="2400" dirty="0" smtClean="0"/>
              <a:t>Infectious </a:t>
            </a:r>
          </a:p>
          <a:p>
            <a:pPr marL="800100" lvl="1" indent="-342900">
              <a:buFont typeface="+mj-lt"/>
              <a:buAutoNum type="alphaLcPeriod"/>
            </a:pPr>
            <a:r>
              <a:rPr lang="en-IN" sz="2400" dirty="0" err="1" smtClean="0"/>
              <a:t>Endometritis</a:t>
            </a:r>
            <a:r>
              <a:rPr lang="en-IN" sz="2400" dirty="0" smtClean="0"/>
              <a:t>	</a:t>
            </a:r>
          </a:p>
          <a:p>
            <a:pPr marL="800100" lvl="1" indent="-342900">
              <a:buFont typeface="+mj-lt"/>
              <a:buAutoNum type="alphaLcPeriod"/>
            </a:pPr>
            <a:r>
              <a:rPr lang="en-IN" sz="2400" dirty="0" err="1" smtClean="0"/>
              <a:t>Salpingitis</a:t>
            </a:r>
            <a:endParaRPr lang="en-IN" sz="2400" dirty="0" smtClean="0"/>
          </a:p>
          <a:p>
            <a:pPr marL="800100" lvl="1" indent="-342900">
              <a:buFont typeface="+mj-lt"/>
              <a:buAutoNum type="alphaLcPeriod"/>
            </a:pPr>
            <a:r>
              <a:rPr lang="en-IN" sz="2400" dirty="0" smtClean="0"/>
              <a:t>Pelvic inflammatory disease</a:t>
            </a:r>
            <a:endParaRPr lang="en-IN" sz="2400" dirty="0"/>
          </a:p>
        </p:txBody>
      </p:sp>
      <p:sp>
        <p:nvSpPr>
          <p:cNvPr id="3" name="Rectangle 2"/>
          <p:cNvSpPr/>
          <p:nvPr/>
        </p:nvSpPr>
        <p:spPr>
          <a:xfrm>
            <a:off x="472440" y="2438400"/>
            <a:ext cx="8595360" cy="2677656"/>
          </a:xfrm>
          <a:prstGeom prst="rect">
            <a:avLst/>
          </a:prstGeom>
        </p:spPr>
        <p:txBody>
          <a:bodyPr wrap="square">
            <a:spAutoFit/>
          </a:bodyPr>
          <a:lstStyle/>
          <a:p>
            <a:pPr marL="285750" lvl="0" indent="-285750">
              <a:buFont typeface="Arial" pitchFamily="34" charset="0"/>
              <a:buChar char="•"/>
            </a:pPr>
            <a:r>
              <a:rPr lang="en-IN" sz="2400" dirty="0" smtClean="0"/>
              <a:t>Traumatic</a:t>
            </a:r>
          </a:p>
          <a:p>
            <a:pPr marL="800100" lvl="1" indent="-342900">
              <a:buFont typeface="+mj-lt"/>
              <a:buAutoNum type="arabicPeriod"/>
            </a:pPr>
            <a:r>
              <a:rPr lang="en-IN" sz="2400" dirty="0" smtClean="0"/>
              <a:t>Cervical trauma (laceration by </a:t>
            </a:r>
            <a:r>
              <a:rPr lang="en-IN" sz="2400" dirty="0" err="1" smtClean="0"/>
              <a:t>Pozzi</a:t>
            </a:r>
            <a:r>
              <a:rPr lang="en-IN" sz="2400" dirty="0" smtClean="0"/>
              <a:t> or during the dilation)</a:t>
            </a:r>
          </a:p>
          <a:p>
            <a:pPr marL="800100" lvl="1" indent="-342900">
              <a:buFont typeface="+mj-lt"/>
              <a:buAutoNum type="arabicPeriod"/>
            </a:pPr>
            <a:r>
              <a:rPr lang="en-IN" sz="2400" dirty="0" smtClean="0"/>
              <a:t>Uterine trauma (perforation, more frequently happening in the surgical intervention)</a:t>
            </a:r>
          </a:p>
          <a:p>
            <a:pPr marL="800100" lvl="1" indent="-342900">
              <a:buFont typeface="+mj-lt"/>
              <a:buAutoNum type="arabicPeriod"/>
            </a:pPr>
            <a:r>
              <a:rPr lang="en-IN" sz="2400" dirty="0" smtClean="0"/>
              <a:t>Intestinal trauma, </a:t>
            </a:r>
            <a:r>
              <a:rPr lang="en-IN" sz="2400" dirty="0" err="1" smtClean="0"/>
              <a:t>vesical</a:t>
            </a:r>
            <a:r>
              <a:rPr lang="en-IN" sz="2400" dirty="0" smtClean="0"/>
              <a:t> trauma, ureter and great vessels trauma (direct or indirect, this being caused by </a:t>
            </a:r>
            <a:r>
              <a:rPr lang="en-IN" sz="2400" dirty="0" err="1" smtClean="0"/>
              <a:t>eletrocoagulation</a:t>
            </a:r>
            <a:r>
              <a:rPr lang="en-IN" sz="2400" dirty="0" smtClean="0"/>
              <a:t>).</a:t>
            </a:r>
            <a:endParaRPr lang="en-IN" sz="2400" dirty="0"/>
          </a:p>
        </p:txBody>
      </p:sp>
    </p:spTree>
    <p:extLst>
      <p:ext uri="{BB962C8B-B14F-4D97-AF65-F5344CB8AC3E}">
        <p14:creationId xmlns:p14="http://schemas.microsoft.com/office/powerpoint/2010/main" val="3039411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763000" cy="5909310"/>
          </a:xfrm>
          <a:prstGeom prst="rect">
            <a:avLst/>
          </a:prstGeom>
        </p:spPr>
        <p:txBody>
          <a:bodyPr wrap="square">
            <a:spAutoFit/>
          </a:bodyPr>
          <a:lstStyle/>
          <a:p>
            <a:pPr marL="285750" lvl="0" indent="-285750">
              <a:buFont typeface="Arial" pitchFamily="34" charset="0"/>
              <a:buChar char="•"/>
            </a:pPr>
            <a:r>
              <a:rPr lang="en-IN" sz="2400" dirty="0" smtClean="0"/>
              <a:t>Haemorrhage </a:t>
            </a:r>
            <a:r>
              <a:rPr lang="en-IN" sz="2400" dirty="0"/>
              <a:t>(intra &amp; post-operative)</a:t>
            </a:r>
          </a:p>
          <a:p>
            <a:pPr marL="285750" lvl="0" indent="-285750">
              <a:buFont typeface="Arial" pitchFamily="34" charset="0"/>
              <a:buChar char="•"/>
            </a:pPr>
            <a:r>
              <a:rPr lang="en-IN" sz="2400" dirty="0" err="1"/>
              <a:t>Synaechia</a:t>
            </a:r>
            <a:endParaRPr lang="en-IN" sz="2400" dirty="0"/>
          </a:p>
          <a:p>
            <a:pPr marL="285750" lvl="0" indent="-285750">
              <a:buFont typeface="Arial" pitchFamily="34" charset="0"/>
              <a:buChar char="•"/>
            </a:pPr>
            <a:r>
              <a:rPr lang="en-IN" sz="2400" dirty="0"/>
              <a:t>Hematometra, </a:t>
            </a:r>
            <a:r>
              <a:rPr lang="en-IN" sz="2400" dirty="0" err="1"/>
              <a:t>cryptomenorrhea</a:t>
            </a:r>
            <a:r>
              <a:rPr lang="en-IN" sz="2400" dirty="0"/>
              <a:t> and recurrent pain(it happens mainly in the total ablation of the endometrium).</a:t>
            </a:r>
          </a:p>
          <a:p>
            <a:pPr marL="285750" lvl="0" indent="-285750">
              <a:buFont typeface="Arial" pitchFamily="34" charset="0"/>
              <a:buChar char="•"/>
            </a:pPr>
            <a:r>
              <a:rPr lang="en-IN" sz="2400" dirty="0"/>
              <a:t>Pregnancy after ablation of the </a:t>
            </a:r>
            <a:r>
              <a:rPr lang="en-IN" sz="2400" dirty="0" err="1"/>
              <a:t>endome</a:t>
            </a:r>
            <a:r>
              <a:rPr lang="en-IN" sz="2400" dirty="0"/>
              <a:t>   </a:t>
            </a:r>
            <a:r>
              <a:rPr lang="en-IN" sz="2400" dirty="0" err="1"/>
              <a:t>trium</a:t>
            </a:r>
            <a:r>
              <a:rPr lang="en-IN" sz="2400" dirty="0"/>
              <a:t>, causes abnormal</a:t>
            </a:r>
          </a:p>
          <a:p>
            <a:pPr marL="285750" lvl="0" indent="-285750">
              <a:buFont typeface="Arial" pitchFamily="34" charset="0"/>
              <a:buChar char="•"/>
            </a:pPr>
            <a:r>
              <a:rPr lang="en-IN" sz="2400" dirty="0"/>
              <a:t>placental insert and IUGR</a:t>
            </a:r>
          </a:p>
          <a:p>
            <a:pPr marL="285750" lvl="0" indent="-285750">
              <a:buFont typeface="Arial" pitchFamily="34" charset="0"/>
              <a:buChar char="•"/>
            </a:pPr>
            <a:r>
              <a:rPr lang="en-IN" sz="2400" dirty="0"/>
              <a:t>Painful</a:t>
            </a:r>
          </a:p>
          <a:p>
            <a:pPr marL="285750" lvl="0" indent="-285750">
              <a:buFont typeface="Arial" pitchFamily="34" charset="0"/>
              <a:buChar char="•"/>
            </a:pPr>
            <a:r>
              <a:rPr lang="en-IN" sz="2400" dirty="0"/>
              <a:t>Vagal Reaction</a:t>
            </a:r>
          </a:p>
          <a:p>
            <a:pPr marL="285750" lvl="0" indent="-285750">
              <a:buFont typeface="Arial" pitchFamily="34" charset="0"/>
              <a:buChar char="•"/>
            </a:pPr>
            <a:r>
              <a:rPr lang="en-IN" sz="2400" dirty="0" err="1"/>
              <a:t>Bradycardia</a:t>
            </a:r>
            <a:endParaRPr lang="en-IN" sz="2400" dirty="0"/>
          </a:p>
          <a:p>
            <a:pPr marL="285750" lvl="0" indent="-285750">
              <a:buFont typeface="Arial" pitchFamily="34" charset="0"/>
              <a:buChar char="•"/>
            </a:pPr>
            <a:r>
              <a:rPr lang="en-IN" sz="2400" dirty="0"/>
              <a:t>Sensorial alterations</a:t>
            </a:r>
          </a:p>
          <a:p>
            <a:pPr marL="285750" lvl="0" indent="-285750">
              <a:buFont typeface="Arial" pitchFamily="34" charset="0"/>
              <a:buChar char="•"/>
            </a:pPr>
            <a:r>
              <a:rPr lang="en-IN" sz="2400" dirty="0"/>
              <a:t>Syncope</a:t>
            </a:r>
          </a:p>
          <a:p>
            <a:pPr marL="285750" lvl="0" indent="-285750">
              <a:buFont typeface="Arial" pitchFamily="34" charset="0"/>
              <a:buChar char="•"/>
            </a:pPr>
            <a:r>
              <a:rPr lang="en-IN" sz="2400" dirty="0"/>
              <a:t>Cardiac arrest</a:t>
            </a:r>
          </a:p>
          <a:p>
            <a:pPr marL="285750" lvl="0" indent="-285750">
              <a:buFont typeface="Arial" pitchFamily="34" charset="0"/>
              <a:buChar char="•"/>
            </a:pPr>
            <a:r>
              <a:rPr lang="en-IN" sz="2400" dirty="0" err="1"/>
              <a:t>Anesthetic</a:t>
            </a:r>
            <a:r>
              <a:rPr lang="en-IN" sz="2400" dirty="0"/>
              <a:t> :Allergic reactions, Arrhythmia, Convulsions</a:t>
            </a:r>
          </a:p>
          <a:p>
            <a:pPr marL="285750" lvl="0" indent="-285750">
              <a:buFont typeface="Arial" pitchFamily="34" charset="0"/>
              <a:buChar char="•"/>
            </a:pPr>
            <a:r>
              <a:rPr lang="en-IN" sz="2400" dirty="0"/>
              <a:t>Flaws therapeutics ( 10% – 20%)</a:t>
            </a:r>
          </a:p>
          <a:p>
            <a:pPr marL="285750" lvl="0" indent="-285750">
              <a:buFont typeface="Arial" pitchFamily="34" charset="0"/>
              <a:buChar char="•"/>
            </a:pPr>
            <a:r>
              <a:rPr lang="en-IN" sz="2400" dirty="0"/>
              <a:t>vaginal secretion for 2 to 4 weeks</a:t>
            </a:r>
          </a:p>
          <a:p>
            <a:r>
              <a:rPr lang="en-IN" dirty="0"/>
              <a:t> </a:t>
            </a:r>
          </a:p>
        </p:txBody>
      </p:sp>
    </p:spTree>
    <p:extLst>
      <p:ext uri="{BB962C8B-B14F-4D97-AF65-F5344CB8AC3E}">
        <p14:creationId xmlns:p14="http://schemas.microsoft.com/office/powerpoint/2010/main" val="3747294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762000"/>
            <a:ext cx="8150860" cy="5704126"/>
          </a:xfrm>
          <a:prstGeom prst="rect">
            <a:avLst/>
          </a:prstGeom>
        </p:spPr>
        <p:txBody>
          <a:bodyPr vert="horz" wrap="square" lIns="0" tIns="83820" rIns="0" bIns="0" rtlCol="0">
            <a:spAutoFit/>
          </a:bodyPr>
          <a:lstStyle/>
          <a:p>
            <a:pPr marL="355600" marR="495300" indent="-343535">
              <a:lnSpc>
                <a:spcPts val="2300"/>
              </a:lnSpc>
              <a:spcBef>
                <a:spcPts val="660"/>
              </a:spcBef>
              <a:buFont typeface="Arial"/>
              <a:buChar char="•"/>
              <a:tabLst>
                <a:tab pos="355600" algn="l"/>
                <a:tab pos="356235" algn="l"/>
              </a:tabLst>
            </a:pPr>
            <a:r>
              <a:rPr sz="2400" b="1" spc="-15" dirty="0">
                <a:latin typeface="Calibri"/>
                <a:cs typeface="Calibri"/>
              </a:rPr>
              <a:t>Prevention </a:t>
            </a:r>
            <a:r>
              <a:rPr sz="2400" b="1" dirty="0">
                <a:latin typeface="Calibri"/>
                <a:cs typeface="Calibri"/>
              </a:rPr>
              <a:t>of </a:t>
            </a:r>
            <a:r>
              <a:rPr sz="2400" b="1" spc="-5" dirty="0">
                <a:latin typeface="Calibri"/>
                <a:cs typeface="Calibri"/>
              </a:rPr>
              <a:t>adhesion  </a:t>
            </a:r>
            <a:r>
              <a:rPr sz="2400" b="1" spc="-10" dirty="0">
                <a:latin typeface="Calibri"/>
                <a:cs typeface="Calibri"/>
              </a:rPr>
              <a:t>formation:</a:t>
            </a:r>
            <a:endParaRPr sz="2400" dirty="0">
              <a:latin typeface="Calibri"/>
              <a:cs typeface="Calibri"/>
            </a:endParaRPr>
          </a:p>
          <a:p>
            <a:pPr marL="355600" marR="116205" lvl="1" indent="339725">
              <a:lnSpc>
                <a:spcPct val="150000"/>
              </a:lnSpc>
              <a:spcBef>
                <a:spcPts val="580"/>
              </a:spcBef>
              <a:buChar char="-"/>
              <a:tabLst>
                <a:tab pos="857250" algn="l"/>
              </a:tabLst>
            </a:pPr>
            <a:r>
              <a:rPr sz="2800" spc="-10" dirty="0">
                <a:latin typeface="Calibri"/>
                <a:cs typeface="Calibri"/>
              </a:rPr>
              <a:t>Second </a:t>
            </a:r>
            <a:r>
              <a:rPr sz="2800" spc="-5" dirty="0">
                <a:latin typeface="Calibri"/>
                <a:cs typeface="Calibri"/>
              </a:rPr>
              <a:t>or </a:t>
            </a:r>
            <a:r>
              <a:rPr sz="2800" spc="-10" dirty="0">
                <a:latin typeface="Calibri"/>
                <a:cs typeface="Calibri"/>
              </a:rPr>
              <a:t>third </a:t>
            </a:r>
            <a:r>
              <a:rPr sz="2800" spc="-5" dirty="0">
                <a:latin typeface="Calibri"/>
                <a:cs typeface="Calibri"/>
              </a:rPr>
              <a:t>look  </a:t>
            </a:r>
            <a:r>
              <a:rPr sz="2800" spc="-15" dirty="0">
                <a:latin typeface="Calibri"/>
                <a:cs typeface="Calibri"/>
              </a:rPr>
              <a:t>hysetroscopic</a:t>
            </a:r>
            <a:r>
              <a:rPr sz="2800" spc="-70" dirty="0">
                <a:latin typeface="Calibri"/>
                <a:cs typeface="Calibri"/>
              </a:rPr>
              <a:t> </a:t>
            </a:r>
            <a:r>
              <a:rPr sz="2800" spc="-5" dirty="0" err="1">
                <a:latin typeface="Calibri"/>
                <a:cs typeface="Calibri"/>
              </a:rPr>
              <a:t>adhesiolysis</a:t>
            </a:r>
            <a:r>
              <a:rPr sz="2800" spc="-5" dirty="0" smtClean="0">
                <a:latin typeface="Calibri"/>
                <a:cs typeface="Calibri"/>
              </a:rPr>
              <a:t>.</a:t>
            </a:r>
            <a:endParaRPr sz="2800" dirty="0">
              <a:latin typeface="Times New Roman"/>
              <a:cs typeface="Times New Roman"/>
            </a:endParaRPr>
          </a:p>
          <a:p>
            <a:pPr marL="355600" marR="5080" lvl="2" indent="408305">
              <a:lnSpc>
                <a:spcPct val="150000"/>
              </a:lnSpc>
              <a:buChar char="-"/>
              <a:tabLst>
                <a:tab pos="925830" algn="l"/>
              </a:tabLst>
            </a:pPr>
            <a:r>
              <a:rPr sz="2800" dirty="0">
                <a:latin typeface="Calibri"/>
                <a:cs typeface="Calibri"/>
              </a:rPr>
              <a:t>Barrier </a:t>
            </a:r>
            <a:r>
              <a:rPr sz="2800" spc="-5" dirty="0">
                <a:latin typeface="Calibri"/>
                <a:cs typeface="Calibri"/>
              </a:rPr>
              <a:t>methods</a:t>
            </a:r>
            <a:r>
              <a:rPr sz="2800" spc="-100" dirty="0">
                <a:latin typeface="Calibri"/>
                <a:cs typeface="Calibri"/>
              </a:rPr>
              <a:t> </a:t>
            </a:r>
            <a:r>
              <a:rPr sz="2800" spc="-10" dirty="0">
                <a:latin typeface="Calibri"/>
                <a:cs typeface="Calibri"/>
              </a:rPr>
              <a:t>(sepra  </a:t>
            </a:r>
            <a:r>
              <a:rPr sz="2800" spc="-5" dirty="0">
                <a:latin typeface="Calibri"/>
                <a:cs typeface="Calibri"/>
              </a:rPr>
              <a:t>film,amnion</a:t>
            </a:r>
            <a:r>
              <a:rPr sz="2800" spc="-15" dirty="0">
                <a:latin typeface="Calibri"/>
                <a:cs typeface="Calibri"/>
              </a:rPr>
              <a:t> graft</a:t>
            </a:r>
            <a:r>
              <a:rPr sz="2800" spc="-15" dirty="0" smtClean="0">
                <a:latin typeface="Calibri"/>
                <a:cs typeface="Calibri"/>
              </a:rPr>
              <a:t>)</a:t>
            </a:r>
            <a:endParaRPr lang="en-IN" sz="2800" dirty="0">
              <a:latin typeface="Calibri"/>
              <a:cs typeface="Calibri"/>
            </a:endParaRPr>
          </a:p>
          <a:p>
            <a:pPr marL="355600" marR="5080" lvl="2" indent="408305">
              <a:lnSpc>
                <a:spcPct val="150000"/>
              </a:lnSpc>
              <a:buChar char="-"/>
              <a:tabLst>
                <a:tab pos="925830" algn="l"/>
              </a:tabLst>
            </a:pPr>
            <a:r>
              <a:rPr sz="2800" spc="-5" dirty="0" smtClean="0">
                <a:latin typeface="Calibri"/>
                <a:cs typeface="Calibri"/>
              </a:rPr>
              <a:t>Mechanical </a:t>
            </a:r>
            <a:r>
              <a:rPr sz="2800" spc="-5" dirty="0">
                <a:latin typeface="Calibri"/>
                <a:cs typeface="Calibri"/>
              </a:rPr>
              <a:t>methods</a:t>
            </a:r>
            <a:r>
              <a:rPr sz="2800" spc="-75" dirty="0">
                <a:latin typeface="Calibri"/>
                <a:cs typeface="Calibri"/>
              </a:rPr>
              <a:t> </a:t>
            </a:r>
            <a:r>
              <a:rPr sz="2800" dirty="0" smtClean="0">
                <a:latin typeface="Calibri"/>
                <a:cs typeface="Calibri"/>
              </a:rPr>
              <a:t>(</a:t>
            </a:r>
            <a:r>
              <a:rPr sz="2800" spc="-20" dirty="0" smtClean="0">
                <a:latin typeface="Calibri"/>
                <a:cs typeface="Calibri"/>
              </a:rPr>
              <a:t>IUD</a:t>
            </a:r>
            <a:r>
              <a:rPr sz="2800" spc="-20" dirty="0">
                <a:latin typeface="Calibri"/>
                <a:cs typeface="Calibri"/>
              </a:rPr>
              <a:t>, </a:t>
            </a:r>
            <a:r>
              <a:rPr sz="2800" dirty="0">
                <a:latin typeface="Calibri"/>
                <a:cs typeface="Calibri"/>
              </a:rPr>
              <a:t>lippes </a:t>
            </a:r>
            <a:r>
              <a:rPr sz="2800" spc="-5" dirty="0">
                <a:latin typeface="Calibri"/>
                <a:cs typeface="Calibri"/>
              </a:rPr>
              <a:t>loop, </a:t>
            </a:r>
            <a:r>
              <a:rPr sz="2800" spc="-25" dirty="0">
                <a:latin typeface="Calibri"/>
                <a:cs typeface="Calibri"/>
              </a:rPr>
              <a:t>foley’s  </a:t>
            </a:r>
            <a:r>
              <a:rPr sz="2800" spc="-10" dirty="0">
                <a:latin typeface="Calibri"/>
                <a:cs typeface="Calibri"/>
              </a:rPr>
              <a:t>balloon)</a:t>
            </a:r>
            <a:endParaRPr sz="2800" dirty="0">
              <a:latin typeface="Calibri"/>
              <a:cs typeface="Calibri"/>
            </a:endParaRPr>
          </a:p>
          <a:p>
            <a:pPr marL="355600" marR="271780" lvl="1" indent="339725">
              <a:lnSpc>
                <a:spcPct val="150000"/>
              </a:lnSpc>
              <a:spcBef>
                <a:spcPts val="560"/>
              </a:spcBef>
              <a:buChar char="-"/>
              <a:tabLst>
                <a:tab pos="857250" algn="l"/>
              </a:tabLst>
            </a:pPr>
            <a:r>
              <a:rPr lang="en-IN" sz="2800" spc="-5" dirty="0" smtClean="0">
                <a:latin typeface="Calibri"/>
                <a:cs typeface="Calibri"/>
              </a:rPr>
              <a:t> </a:t>
            </a:r>
            <a:r>
              <a:rPr sz="2800" spc="-5" dirty="0" smtClean="0">
                <a:latin typeface="Calibri"/>
                <a:cs typeface="Calibri"/>
              </a:rPr>
              <a:t>Hormone </a:t>
            </a:r>
            <a:r>
              <a:rPr sz="2800" spc="-10" dirty="0">
                <a:latin typeface="Calibri"/>
                <a:cs typeface="Calibri"/>
              </a:rPr>
              <a:t>treatment</a:t>
            </a:r>
            <a:r>
              <a:rPr sz="2800" spc="-110" dirty="0">
                <a:latin typeface="Calibri"/>
                <a:cs typeface="Calibri"/>
              </a:rPr>
              <a:t> </a:t>
            </a:r>
            <a:r>
              <a:rPr sz="2800" dirty="0" smtClean="0">
                <a:latin typeface="Calibri"/>
                <a:cs typeface="Calibri"/>
              </a:rPr>
              <a:t>(</a:t>
            </a:r>
            <a:r>
              <a:rPr sz="2800" spc="-15" dirty="0" smtClean="0">
                <a:latin typeface="Calibri"/>
                <a:cs typeface="Calibri"/>
              </a:rPr>
              <a:t>estrogen</a:t>
            </a:r>
            <a:r>
              <a:rPr sz="2800" spc="-15" dirty="0">
                <a:latin typeface="Calibri"/>
                <a:cs typeface="Calibri"/>
              </a:rPr>
              <a:t>, progesterone,  </a:t>
            </a:r>
            <a:r>
              <a:rPr sz="2800" dirty="0">
                <a:latin typeface="Calibri"/>
                <a:cs typeface="Calibri"/>
              </a:rPr>
              <a:t>GnRH</a:t>
            </a:r>
            <a:r>
              <a:rPr sz="2800" spc="-20" dirty="0">
                <a:latin typeface="Calibri"/>
                <a:cs typeface="Calibri"/>
              </a:rPr>
              <a:t> </a:t>
            </a:r>
            <a:r>
              <a:rPr sz="2800" spc="-5" dirty="0" err="1">
                <a:latin typeface="Calibri"/>
                <a:cs typeface="Calibri"/>
              </a:rPr>
              <a:t>analouges</a:t>
            </a:r>
            <a:r>
              <a:rPr sz="2800" spc="-5" dirty="0" smtClean="0">
                <a:latin typeface="Calibri"/>
                <a:cs typeface="Calibri"/>
              </a:rPr>
              <a:t>)</a:t>
            </a:r>
            <a:endParaRPr sz="2800" dirty="0">
              <a:latin typeface="Times New Roman"/>
              <a:cs typeface="Times New Roman"/>
            </a:endParaRPr>
          </a:p>
          <a:p>
            <a:pPr marL="355600" marR="65405" lvl="2" indent="408305" algn="just">
              <a:lnSpc>
                <a:spcPct val="150000"/>
              </a:lnSpc>
              <a:buChar char="-"/>
              <a:tabLst>
                <a:tab pos="925830" algn="l"/>
              </a:tabLst>
            </a:pPr>
            <a:r>
              <a:rPr sz="2800" spc="-5" dirty="0" err="1">
                <a:latin typeface="Calibri"/>
                <a:cs typeface="Calibri"/>
              </a:rPr>
              <a:t>Pharmological</a:t>
            </a:r>
            <a:r>
              <a:rPr sz="2800" spc="-5" dirty="0">
                <a:latin typeface="Calibri"/>
                <a:cs typeface="Calibri"/>
              </a:rPr>
              <a:t> </a:t>
            </a:r>
            <a:r>
              <a:rPr sz="2800" spc="-10" dirty="0" smtClean="0">
                <a:latin typeface="Calibri"/>
                <a:cs typeface="Calibri"/>
              </a:rPr>
              <a:t>agents( </a:t>
            </a:r>
            <a:r>
              <a:rPr sz="2800" spc="-5" dirty="0" smtClean="0">
                <a:latin typeface="Calibri"/>
                <a:cs typeface="Calibri"/>
              </a:rPr>
              <a:t>antibiotics</a:t>
            </a:r>
            <a:r>
              <a:rPr sz="2800" spc="-5" dirty="0">
                <a:latin typeface="Calibri"/>
                <a:cs typeface="Calibri"/>
              </a:rPr>
              <a:t>,</a:t>
            </a:r>
            <a:r>
              <a:rPr sz="2800" spc="-75" dirty="0">
                <a:latin typeface="Calibri"/>
                <a:cs typeface="Calibri"/>
              </a:rPr>
              <a:t> </a:t>
            </a:r>
            <a:r>
              <a:rPr sz="2800" spc="-5" dirty="0">
                <a:latin typeface="Calibri"/>
                <a:cs typeface="Calibri"/>
              </a:rPr>
              <a:t>antihistaminics,  NSAIDS)</a:t>
            </a:r>
            <a:endParaRPr sz="2800" dirty="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09600"/>
            <a:ext cx="7620000" cy="4524315"/>
          </a:xfrm>
          <a:prstGeom prst="rect">
            <a:avLst/>
          </a:prstGeom>
        </p:spPr>
        <p:txBody>
          <a:bodyPr wrap="square">
            <a:spAutoFit/>
          </a:bodyPr>
          <a:lstStyle/>
          <a:p>
            <a:pPr>
              <a:lnSpc>
                <a:spcPct val="200000"/>
              </a:lnSpc>
            </a:pPr>
            <a:r>
              <a:rPr lang="en-IN" sz="2400" b="1" dirty="0"/>
              <a:t>ADVANTAGES OF HYSTEROSCOPY </a:t>
            </a:r>
            <a:endParaRPr lang="en-IN" sz="2400" dirty="0"/>
          </a:p>
          <a:p>
            <a:pPr marL="857250" lvl="1" indent="-400050">
              <a:lnSpc>
                <a:spcPct val="200000"/>
              </a:lnSpc>
              <a:buFont typeface="+mj-lt"/>
              <a:buAutoNum type="romanLcPeriod"/>
            </a:pPr>
            <a:r>
              <a:rPr lang="en-IN" sz="2400" dirty="0"/>
              <a:t>Shorter hospital stay.</a:t>
            </a:r>
          </a:p>
          <a:p>
            <a:pPr marL="857250" lvl="1" indent="-400050">
              <a:lnSpc>
                <a:spcPct val="200000"/>
              </a:lnSpc>
              <a:buFont typeface="+mj-lt"/>
              <a:buAutoNum type="romanLcPeriod"/>
            </a:pPr>
            <a:r>
              <a:rPr lang="en-IN" sz="2400" dirty="0"/>
              <a:t>Shorter recovery time.</a:t>
            </a:r>
          </a:p>
          <a:p>
            <a:pPr marL="857250" lvl="1" indent="-400050">
              <a:lnSpc>
                <a:spcPct val="200000"/>
              </a:lnSpc>
              <a:buFont typeface="+mj-lt"/>
              <a:buAutoNum type="romanLcPeriod"/>
            </a:pPr>
            <a:r>
              <a:rPr lang="en-IN" sz="2400" dirty="0"/>
              <a:t>Less pain medication needed after surgery.</a:t>
            </a:r>
          </a:p>
          <a:p>
            <a:pPr marL="857250" lvl="1" indent="-400050">
              <a:lnSpc>
                <a:spcPct val="200000"/>
              </a:lnSpc>
              <a:buFont typeface="+mj-lt"/>
              <a:buAutoNum type="romanLcPeriod"/>
            </a:pPr>
            <a:r>
              <a:rPr lang="en-IN" sz="2400" dirty="0"/>
              <a:t>Avoidance of </a:t>
            </a:r>
            <a:r>
              <a:rPr lang="en-IN" sz="2400" dirty="0" smtClean="0"/>
              <a:t>hysterectomy </a:t>
            </a:r>
          </a:p>
          <a:p>
            <a:pPr marL="857250" lvl="1" indent="-400050">
              <a:lnSpc>
                <a:spcPct val="200000"/>
              </a:lnSpc>
              <a:buFont typeface="+mj-lt"/>
              <a:buAutoNum type="romanLcPeriod"/>
            </a:pPr>
            <a:r>
              <a:rPr lang="en-IN" sz="2400" dirty="0" smtClean="0"/>
              <a:t>Possible </a:t>
            </a:r>
            <a:r>
              <a:rPr lang="en-IN" sz="2400" dirty="0"/>
              <a:t>avoidance of "open" abdominal surgery</a:t>
            </a:r>
            <a:r>
              <a:rPr lang="en-IN" sz="2400" dirty="0" smtClean="0"/>
              <a:t>.</a:t>
            </a:r>
            <a:endParaRPr lang="en-IN" sz="2400" dirty="0"/>
          </a:p>
        </p:txBody>
      </p:sp>
    </p:spTree>
    <p:extLst>
      <p:ext uri="{BB962C8B-B14F-4D97-AF65-F5344CB8AC3E}">
        <p14:creationId xmlns:p14="http://schemas.microsoft.com/office/powerpoint/2010/main" val="1573739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7010400" cy="4401205"/>
          </a:xfrm>
          <a:prstGeom prst="rect">
            <a:avLst/>
          </a:prstGeom>
        </p:spPr>
        <p:txBody>
          <a:bodyPr wrap="square">
            <a:spAutoFit/>
          </a:bodyPr>
          <a:lstStyle/>
          <a:p>
            <a:pPr>
              <a:lnSpc>
                <a:spcPct val="200000"/>
              </a:lnSpc>
            </a:pPr>
            <a:r>
              <a:rPr lang="en-IN" sz="2000" b="1" dirty="0" smtClean="0"/>
              <a:t>DISADVANTAGES</a:t>
            </a:r>
            <a:endParaRPr lang="en-IN" sz="2000" dirty="0" smtClean="0"/>
          </a:p>
          <a:p>
            <a:pPr marL="914400" lvl="1" indent="-457200">
              <a:lnSpc>
                <a:spcPct val="200000"/>
              </a:lnSpc>
              <a:buFont typeface="+mj-lt"/>
              <a:buAutoNum type="arabicPeriod"/>
            </a:pPr>
            <a:r>
              <a:rPr lang="en-IN" sz="2000" dirty="0" smtClean="0"/>
              <a:t>Risks associated with </a:t>
            </a:r>
            <a:r>
              <a:rPr lang="en-IN" sz="2000" dirty="0" err="1" smtClean="0"/>
              <a:t>anesthesia</a:t>
            </a:r>
            <a:r>
              <a:rPr lang="en-IN" sz="2000" dirty="0" smtClean="0"/>
              <a:t>.</a:t>
            </a:r>
          </a:p>
          <a:p>
            <a:pPr marL="914400" lvl="1" indent="-457200">
              <a:lnSpc>
                <a:spcPct val="200000"/>
              </a:lnSpc>
              <a:buFont typeface="+mj-lt"/>
              <a:buAutoNum type="arabicPeriod"/>
            </a:pPr>
            <a:r>
              <a:rPr lang="en-IN" sz="2000" dirty="0" smtClean="0"/>
              <a:t>Infection.</a:t>
            </a:r>
          </a:p>
          <a:p>
            <a:pPr marL="914400" lvl="1" indent="-457200">
              <a:lnSpc>
                <a:spcPct val="200000"/>
              </a:lnSpc>
              <a:buFont typeface="+mj-lt"/>
              <a:buAutoNum type="arabicPeriod"/>
            </a:pPr>
            <a:r>
              <a:rPr lang="en-IN" sz="2000" dirty="0" smtClean="0"/>
              <a:t>Heavy bleeding.</a:t>
            </a:r>
          </a:p>
          <a:p>
            <a:pPr marL="914400" lvl="1" indent="-457200">
              <a:lnSpc>
                <a:spcPct val="200000"/>
              </a:lnSpc>
              <a:buFont typeface="+mj-lt"/>
              <a:buAutoNum type="arabicPeriod"/>
            </a:pPr>
            <a:r>
              <a:rPr lang="en-IN" sz="2000" dirty="0" smtClean="0"/>
              <a:t>Injury to the cervix, uterus, bowel or bladder.</a:t>
            </a:r>
          </a:p>
          <a:p>
            <a:pPr marL="914400" lvl="1" indent="-457200">
              <a:lnSpc>
                <a:spcPct val="200000"/>
              </a:lnSpc>
              <a:buFont typeface="+mj-lt"/>
              <a:buAutoNum type="arabicPeriod"/>
            </a:pPr>
            <a:r>
              <a:rPr lang="en-IN" sz="2000" dirty="0" smtClean="0"/>
              <a:t>Intrauterine scarring.</a:t>
            </a:r>
          </a:p>
          <a:p>
            <a:pPr marL="914400" lvl="1" indent="-457200">
              <a:lnSpc>
                <a:spcPct val="200000"/>
              </a:lnSpc>
              <a:buFont typeface="+mj-lt"/>
              <a:buAutoNum type="arabicPeriod"/>
            </a:pPr>
            <a:r>
              <a:rPr lang="en-IN" sz="2000" dirty="0" smtClean="0"/>
              <a:t>Reaction to the substance used to expand the uterus.</a:t>
            </a:r>
            <a:endParaRPr lang="en-IN" sz="2000" dirty="0"/>
          </a:p>
        </p:txBody>
      </p:sp>
    </p:spTree>
    <p:extLst>
      <p:ext uri="{BB962C8B-B14F-4D97-AF65-F5344CB8AC3E}">
        <p14:creationId xmlns:p14="http://schemas.microsoft.com/office/powerpoint/2010/main" val="2190730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84375" y="1636775"/>
            <a:ext cx="6480048" cy="522122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457200"/>
            <a:ext cx="7620000" cy="5905206"/>
          </a:xfrm>
          <a:prstGeom prst="rect">
            <a:avLst/>
          </a:prstGeom>
        </p:spPr>
        <p:txBody>
          <a:bodyPr wrap="square">
            <a:spAutoFit/>
          </a:bodyPr>
          <a:lstStyle/>
          <a:p>
            <a:pPr marL="487045" marR="5080" indent="-457200" algn="just">
              <a:lnSpc>
                <a:spcPct val="90000"/>
              </a:lnSpc>
              <a:spcBef>
                <a:spcPts val="385"/>
              </a:spcBef>
              <a:buFont typeface="Arial" pitchFamily="34" charset="0"/>
              <a:buChar char="•"/>
            </a:pPr>
            <a:r>
              <a:rPr lang="en-IN" sz="2600" spc="-15" dirty="0" err="1" smtClean="0">
                <a:cs typeface="Calibri"/>
              </a:rPr>
              <a:t>Duplay</a:t>
            </a:r>
            <a:r>
              <a:rPr lang="en-IN" sz="2600" spc="-15" dirty="0" smtClean="0">
                <a:cs typeface="Calibri"/>
              </a:rPr>
              <a:t> </a:t>
            </a:r>
            <a:r>
              <a:rPr lang="en-IN" sz="2600" dirty="0" smtClean="0">
                <a:cs typeface="Calibri"/>
              </a:rPr>
              <a:t>and </a:t>
            </a:r>
            <a:r>
              <a:rPr lang="en-IN" sz="2600" spc="-10" dirty="0" err="1" smtClean="0">
                <a:cs typeface="Calibri"/>
              </a:rPr>
              <a:t>Clado</a:t>
            </a:r>
            <a:r>
              <a:rPr lang="en-IN" sz="2600" spc="-10" dirty="0" smtClean="0">
                <a:cs typeface="Calibri"/>
              </a:rPr>
              <a:t>, </a:t>
            </a:r>
            <a:r>
              <a:rPr lang="en-IN" sz="2600" dirty="0" smtClean="0">
                <a:cs typeface="Calibri"/>
              </a:rPr>
              <a:t>in </a:t>
            </a:r>
            <a:r>
              <a:rPr lang="en-IN" sz="2600" spc="-5" dirty="0" smtClean="0">
                <a:cs typeface="Calibri"/>
              </a:rPr>
              <a:t>1898; </a:t>
            </a:r>
            <a:r>
              <a:rPr lang="en-IN" sz="2600" spc="-10" dirty="0" smtClean="0">
                <a:cs typeface="Calibri"/>
              </a:rPr>
              <a:t>David, </a:t>
            </a:r>
            <a:r>
              <a:rPr lang="en-IN" sz="2600" dirty="0" smtClean="0">
                <a:cs typeface="Calibri"/>
              </a:rPr>
              <a:t>in </a:t>
            </a:r>
            <a:r>
              <a:rPr lang="en-IN" sz="2600" spc="-5" dirty="0" smtClean="0">
                <a:cs typeface="Calibri"/>
              </a:rPr>
              <a:t>1908; </a:t>
            </a:r>
            <a:r>
              <a:rPr lang="en-IN" sz="2600" spc="-5" dirty="0" err="1" smtClean="0">
                <a:cs typeface="Calibri"/>
              </a:rPr>
              <a:t>Heineberg</a:t>
            </a:r>
            <a:r>
              <a:rPr lang="en-IN" sz="2600" spc="-5" dirty="0" smtClean="0">
                <a:cs typeface="Calibri"/>
              </a:rPr>
              <a:t>, </a:t>
            </a:r>
            <a:r>
              <a:rPr lang="en-IN" sz="2600" dirty="0" smtClean="0">
                <a:cs typeface="Calibri"/>
              </a:rPr>
              <a:t>in </a:t>
            </a:r>
            <a:r>
              <a:rPr lang="en-IN" sz="2600" spc="-5" dirty="0" smtClean="0">
                <a:cs typeface="Calibri"/>
              </a:rPr>
              <a:t>1914;  Rubin, </a:t>
            </a:r>
            <a:r>
              <a:rPr lang="en-IN" sz="2600" dirty="0" smtClean="0">
                <a:cs typeface="Calibri"/>
              </a:rPr>
              <a:t>in </a:t>
            </a:r>
            <a:r>
              <a:rPr lang="en-IN" sz="2600" spc="-5" dirty="0" smtClean="0">
                <a:cs typeface="Calibri"/>
              </a:rPr>
              <a:t>1925; </a:t>
            </a:r>
            <a:r>
              <a:rPr lang="en-IN" sz="2600" spc="-25" dirty="0" smtClean="0">
                <a:cs typeface="Calibri"/>
              </a:rPr>
              <a:t>Seymour, </a:t>
            </a:r>
            <a:r>
              <a:rPr lang="en-IN" sz="2600" dirty="0" smtClean="0">
                <a:cs typeface="Calibri"/>
              </a:rPr>
              <a:t>in </a:t>
            </a:r>
            <a:r>
              <a:rPr lang="en-IN" sz="2600" spc="-5" dirty="0" smtClean="0">
                <a:cs typeface="Calibri"/>
              </a:rPr>
              <a:t>1926; </a:t>
            </a:r>
            <a:r>
              <a:rPr lang="en-IN" sz="2600" spc="-50" dirty="0" smtClean="0">
                <a:cs typeface="Calibri"/>
              </a:rPr>
              <a:t>Van </a:t>
            </a:r>
            <a:r>
              <a:rPr lang="en-IN" sz="2600" spc="-5" dirty="0" err="1" smtClean="0">
                <a:cs typeface="Calibri"/>
              </a:rPr>
              <a:t>Mikulicz</a:t>
            </a:r>
            <a:r>
              <a:rPr lang="en-IN" sz="2600" spc="-5" dirty="0" smtClean="0">
                <a:cs typeface="Calibri"/>
              </a:rPr>
              <a:t>, </a:t>
            </a:r>
            <a:r>
              <a:rPr lang="en-IN" sz="2600" dirty="0" smtClean="0">
                <a:cs typeface="Calibri"/>
              </a:rPr>
              <a:t>in </a:t>
            </a:r>
            <a:r>
              <a:rPr lang="en-IN" sz="2600" spc="-5" dirty="0" smtClean="0">
                <a:cs typeface="Calibri"/>
              </a:rPr>
              <a:t>1927; Gauss,  </a:t>
            </a:r>
            <a:r>
              <a:rPr lang="en-IN" sz="2600" dirty="0" smtClean="0">
                <a:cs typeface="Calibri"/>
              </a:rPr>
              <a:t>in </a:t>
            </a:r>
            <a:r>
              <a:rPr lang="en-IN" sz="2600" spc="-5" dirty="0" smtClean="0">
                <a:cs typeface="Calibri"/>
              </a:rPr>
              <a:t>1928; </a:t>
            </a:r>
            <a:r>
              <a:rPr lang="en-IN" sz="2600" spc="-20" dirty="0" smtClean="0">
                <a:cs typeface="Calibri"/>
              </a:rPr>
              <a:t>Schroeder, </a:t>
            </a:r>
            <a:r>
              <a:rPr lang="en-IN" sz="2600" dirty="0" smtClean="0">
                <a:cs typeface="Calibri"/>
              </a:rPr>
              <a:t>in </a:t>
            </a:r>
            <a:r>
              <a:rPr lang="en-IN" sz="2600" spc="-5" dirty="0" smtClean="0">
                <a:cs typeface="Calibri"/>
              </a:rPr>
              <a:t>1934; </a:t>
            </a:r>
            <a:r>
              <a:rPr lang="en-IN" sz="2600" spc="-5" dirty="0" err="1" smtClean="0">
                <a:cs typeface="Calibri"/>
              </a:rPr>
              <a:t>Segond</a:t>
            </a:r>
            <a:r>
              <a:rPr lang="en-IN" sz="2600" spc="-5" dirty="0" smtClean="0">
                <a:cs typeface="Calibri"/>
              </a:rPr>
              <a:t>, </a:t>
            </a:r>
            <a:r>
              <a:rPr lang="en-IN" sz="2600" dirty="0" smtClean="0">
                <a:cs typeface="Calibri"/>
              </a:rPr>
              <a:t>in </a:t>
            </a:r>
            <a:r>
              <a:rPr lang="en-IN" sz="2600" spc="-5" dirty="0" smtClean="0">
                <a:cs typeface="Calibri"/>
              </a:rPr>
              <a:t>1937; </a:t>
            </a:r>
            <a:r>
              <a:rPr lang="en-IN" sz="2600" spc="-25" dirty="0" err="1" smtClean="0">
                <a:cs typeface="Calibri"/>
              </a:rPr>
              <a:t>Fourestier</a:t>
            </a:r>
            <a:r>
              <a:rPr lang="en-IN" sz="2600" spc="-25" dirty="0" smtClean="0">
                <a:cs typeface="Calibri"/>
              </a:rPr>
              <a:t>, </a:t>
            </a:r>
            <a:r>
              <a:rPr lang="en-IN" sz="2600" spc="-10" dirty="0" err="1" smtClean="0">
                <a:cs typeface="Calibri"/>
              </a:rPr>
              <a:t>Gladu</a:t>
            </a:r>
            <a:r>
              <a:rPr lang="en-IN" sz="2600" spc="-10" dirty="0" smtClean="0">
                <a:cs typeface="Calibri"/>
              </a:rPr>
              <a:t>  </a:t>
            </a:r>
            <a:r>
              <a:rPr lang="en-IN" sz="2600" dirty="0" smtClean="0">
                <a:cs typeface="Calibri"/>
              </a:rPr>
              <a:t>and </a:t>
            </a:r>
            <a:r>
              <a:rPr lang="en-IN" sz="2600" spc="-15" dirty="0" err="1" smtClean="0">
                <a:cs typeface="Calibri"/>
              </a:rPr>
              <a:t>Vulmiere</a:t>
            </a:r>
            <a:r>
              <a:rPr lang="en-IN" sz="2600" spc="-15" dirty="0" smtClean="0">
                <a:cs typeface="Calibri"/>
              </a:rPr>
              <a:t>, </a:t>
            </a:r>
            <a:r>
              <a:rPr lang="en-IN" sz="2600" dirty="0" smtClean="0">
                <a:cs typeface="Calibri"/>
              </a:rPr>
              <a:t>in </a:t>
            </a:r>
            <a:r>
              <a:rPr lang="en-IN" sz="2600" spc="-5" dirty="0" smtClean="0">
                <a:cs typeface="Calibri"/>
              </a:rPr>
              <a:t>1952; </a:t>
            </a:r>
            <a:r>
              <a:rPr lang="en-IN" sz="2600" spc="-5" dirty="0" err="1" smtClean="0">
                <a:cs typeface="Calibri"/>
              </a:rPr>
              <a:t>Mohri</a:t>
            </a:r>
            <a:r>
              <a:rPr lang="en-IN" sz="2600" spc="-5" dirty="0" smtClean="0">
                <a:cs typeface="Calibri"/>
              </a:rPr>
              <a:t> </a:t>
            </a:r>
            <a:r>
              <a:rPr lang="en-IN" sz="2600" dirty="0" smtClean="0">
                <a:cs typeface="Calibri"/>
              </a:rPr>
              <a:t>and </a:t>
            </a:r>
            <a:r>
              <a:rPr lang="en-IN" sz="2600" spc="-5" dirty="0" err="1" smtClean="0">
                <a:cs typeface="Calibri"/>
              </a:rPr>
              <a:t>Mohri</a:t>
            </a:r>
            <a:r>
              <a:rPr lang="en-IN" sz="2600" spc="-5" dirty="0" smtClean="0">
                <a:cs typeface="Calibri"/>
              </a:rPr>
              <a:t>, </a:t>
            </a:r>
            <a:r>
              <a:rPr lang="en-IN" sz="2600" dirty="0" smtClean="0">
                <a:cs typeface="Calibri"/>
              </a:rPr>
              <a:t>in </a:t>
            </a:r>
            <a:r>
              <a:rPr lang="en-IN" sz="2600" spc="-5" dirty="0" smtClean="0">
                <a:cs typeface="Calibri"/>
              </a:rPr>
              <a:t>1954; </a:t>
            </a:r>
            <a:r>
              <a:rPr lang="en-IN" sz="2600" spc="-5" dirty="0" err="1" smtClean="0">
                <a:cs typeface="Calibri"/>
              </a:rPr>
              <a:t>Norment</a:t>
            </a:r>
            <a:r>
              <a:rPr lang="en-IN" sz="2600" spc="-5" dirty="0" smtClean="0">
                <a:cs typeface="Calibri"/>
              </a:rPr>
              <a:t>, </a:t>
            </a:r>
            <a:r>
              <a:rPr lang="en-IN" sz="2600" dirty="0" smtClean="0">
                <a:cs typeface="Calibri"/>
              </a:rPr>
              <a:t>in  </a:t>
            </a:r>
            <a:r>
              <a:rPr lang="en-IN" sz="2600" spc="-5" dirty="0" smtClean="0">
                <a:cs typeface="Calibri"/>
              </a:rPr>
              <a:t>1956; </a:t>
            </a:r>
            <a:r>
              <a:rPr lang="en-IN" sz="2600" spc="-35" dirty="0" smtClean="0">
                <a:cs typeface="Calibri"/>
              </a:rPr>
              <a:t>Palmer, </a:t>
            </a:r>
            <a:r>
              <a:rPr lang="en-IN" sz="2600" dirty="0" smtClean="0">
                <a:cs typeface="Calibri"/>
              </a:rPr>
              <a:t>in </a:t>
            </a:r>
            <a:r>
              <a:rPr lang="en-IN" sz="2600" spc="-5" dirty="0" smtClean="0">
                <a:cs typeface="Calibri"/>
              </a:rPr>
              <a:t>1957; </a:t>
            </a:r>
            <a:r>
              <a:rPr lang="en-IN" sz="2600" spc="-25" dirty="0" err="1" smtClean="0">
                <a:cs typeface="Calibri"/>
              </a:rPr>
              <a:t>Silander</a:t>
            </a:r>
            <a:r>
              <a:rPr lang="en-IN" sz="2600" spc="-25" dirty="0" smtClean="0">
                <a:cs typeface="Calibri"/>
              </a:rPr>
              <a:t>, </a:t>
            </a:r>
            <a:r>
              <a:rPr lang="en-IN" sz="2600" dirty="0" smtClean="0">
                <a:cs typeface="Calibri"/>
              </a:rPr>
              <a:t>in </a:t>
            </a:r>
            <a:r>
              <a:rPr lang="en-IN" sz="2600" spc="-5" dirty="0" smtClean="0">
                <a:cs typeface="Calibri"/>
              </a:rPr>
              <a:t>1962; </a:t>
            </a:r>
            <a:r>
              <a:rPr lang="en-IN" sz="2600" spc="-5" dirty="0" err="1" smtClean="0">
                <a:cs typeface="Calibri"/>
              </a:rPr>
              <a:t>Marleschki</a:t>
            </a:r>
            <a:r>
              <a:rPr lang="en-IN" sz="2600" spc="-5" dirty="0" smtClean="0">
                <a:cs typeface="Calibri"/>
              </a:rPr>
              <a:t>, </a:t>
            </a:r>
            <a:r>
              <a:rPr lang="en-IN" sz="2600" dirty="0" smtClean="0">
                <a:cs typeface="Calibri"/>
              </a:rPr>
              <a:t>in </a:t>
            </a:r>
            <a:r>
              <a:rPr lang="en-IN" sz="2600" spc="-5" dirty="0" smtClean="0">
                <a:cs typeface="Calibri"/>
              </a:rPr>
              <a:t>1966;  </a:t>
            </a:r>
            <a:r>
              <a:rPr lang="en-IN" sz="2600" spc="-15" dirty="0" smtClean="0">
                <a:cs typeface="Calibri"/>
              </a:rPr>
              <a:t>Edstrom </a:t>
            </a:r>
            <a:r>
              <a:rPr lang="en-IN" sz="2600" dirty="0" smtClean="0">
                <a:cs typeface="Calibri"/>
              </a:rPr>
              <a:t>and </a:t>
            </a:r>
            <a:r>
              <a:rPr lang="en-IN" sz="2600" spc="-10" dirty="0" smtClean="0">
                <a:cs typeface="Calibri"/>
              </a:rPr>
              <a:t>Firestorm, </a:t>
            </a:r>
            <a:r>
              <a:rPr lang="en-IN" sz="2600" dirty="0" smtClean="0">
                <a:cs typeface="Calibri"/>
              </a:rPr>
              <a:t>in </a:t>
            </a:r>
            <a:r>
              <a:rPr lang="en-IN" sz="2600" spc="-5" dirty="0" smtClean="0">
                <a:cs typeface="Calibri"/>
              </a:rPr>
              <a:t>1970; </a:t>
            </a:r>
            <a:r>
              <a:rPr lang="en-IN" sz="2600" dirty="0" err="1" smtClean="0">
                <a:cs typeface="Calibri"/>
              </a:rPr>
              <a:t>Lindemann</a:t>
            </a:r>
            <a:r>
              <a:rPr lang="en-IN" sz="2600" dirty="0" smtClean="0">
                <a:cs typeface="Calibri"/>
              </a:rPr>
              <a:t> </a:t>
            </a:r>
            <a:r>
              <a:rPr lang="en-IN" sz="2600" spc="-5" dirty="0" smtClean="0">
                <a:cs typeface="Calibri"/>
              </a:rPr>
              <a:t>and </a:t>
            </a:r>
            <a:r>
              <a:rPr lang="en-IN" sz="2600" spc="-40" dirty="0" smtClean="0">
                <a:cs typeface="Calibri"/>
              </a:rPr>
              <a:t>Mohr, </a:t>
            </a:r>
            <a:r>
              <a:rPr lang="en-IN" sz="2600" dirty="0" smtClean="0">
                <a:cs typeface="Calibri"/>
              </a:rPr>
              <a:t>in </a:t>
            </a:r>
            <a:r>
              <a:rPr lang="en-IN" sz="2600" spc="-5" dirty="0" smtClean="0">
                <a:cs typeface="Calibri"/>
              </a:rPr>
              <a:t>1971;  </a:t>
            </a:r>
            <a:r>
              <a:rPr lang="en-IN" sz="2600" spc="-15" dirty="0" smtClean="0">
                <a:cs typeface="Calibri"/>
              </a:rPr>
              <a:t>Porto </a:t>
            </a:r>
            <a:r>
              <a:rPr lang="en-IN" sz="2600" dirty="0" smtClean="0">
                <a:cs typeface="Calibri"/>
              </a:rPr>
              <a:t>and </a:t>
            </a:r>
            <a:r>
              <a:rPr lang="en-IN" sz="2600" spc="-10" dirty="0" err="1" smtClean="0">
                <a:cs typeface="Calibri"/>
              </a:rPr>
              <a:t>Gaujoux</a:t>
            </a:r>
            <a:r>
              <a:rPr lang="en-IN" sz="2600" spc="-10" dirty="0" smtClean="0">
                <a:cs typeface="Calibri"/>
              </a:rPr>
              <a:t>, </a:t>
            </a:r>
            <a:r>
              <a:rPr lang="en-IN" sz="2600" dirty="0" smtClean="0">
                <a:cs typeface="Calibri"/>
              </a:rPr>
              <a:t>in </a:t>
            </a:r>
            <a:r>
              <a:rPr lang="en-IN" sz="2600" spc="-5" dirty="0" smtClean="0">
                <a:cs typeface="Calibri"/>
              </a:rPr>
              <a:t>1972; </a:t>
            </a:r>
            <a:r>
              <a:rPr lang="en-IN" sz="2600" spc="-15" dirty="0" err="1" smtClean="0">
                <a:cs typeface="Calibri"/>
              </a:rPr>
              <a:t>Vulmière</a:t>
            </a:r>
            <a:r>
              <a:rPr lang="en-IN" sz="2600" spc="-15" dirty="0" smtClean="0">
                <a:cs typeface="Calibri"/>
              </a:rPr>
              <a:t>, </a:t>
            </a:r>
            <a:r>
              <a:rPr lang="en-IN" sz="2600" dirty="0" smtClean="0">
                <a:cs typeface="Calibri"/>
              </a:rPr>
              <a:t>in </a:t>
            </a:r>
            <a:r>
              <a:rPr lang="en-IN" sz="2600" spc="-5" dirty="0" smtClean="0">
                <a:cs typeface="Calibri"/>
              </a:rPr>
              <a:t>1972; Iglesias, </a:t>
            </a:r>
            <a:r>
              <a:rPr lang="en-IN" sz="2600" dirty="0" smtClean="0">
                <a:cs typeface="Calibri"/>
              </a:rPr>
              <a:t>in  </a:t>
            </a:r>
            <a:r>
              <a:rPr lang="en-IN" sz="2600" spc="-5" dirty="0" smtClean="0">
                <a:cs typeface="Calibri"/>
              </a:rPr>
              <a:t>1975; </a:t>
            </a:r>
            <a:r>
              <a:rPr lang="en-IN" sz="2600" spc="-5" dirty="0" err="1" smtClean="0">
                <a:cs typeface="Calibri"/>
              </a:rPr>
              <a:t>Lindemann</a:t>
            </a:r>
            <a:r>
              <a:rPr lang="en-IN" sz="2600" spc="-5" dirty="0" smtClean="0">
                <a:cs typeface="Calibri"/>
              </a:rPr>
              <a:t>, </a:t>
            </a:r>
            <a:r>
              <a:rPr lang="en-IN" sz="2600" dirty="0" smtClean="0">
                <a:cs typeface="Calibri"/>
              </a:rPr>
              <a:t>in </a:t>
            </a:r>
            <a:r>
              <a:rPr lang="en-IN" sz="2600" spc="-5" dirty="0" smtClean="0">
                <a:cs typeface="Calibri"/>
              </a:rPr>
              <a:t>1976; </a:t>
            </a:r>
            <a:r>
              <a:rPr lang="en-IN" sz="2600" dirty="0" err="1" smtClean="0">
                <a:cs typeface="Calibri"/>
              </a:rPr>
              <a:t>Siegler</a:t>
            </a:r>
            <a:r>
              <a:rPr lang="en-IN" sz="2600" dirty="0" smtClean="0">
                <a:cs typeface="Calibri"/>
              </a:rPr>
              <a:t> and </a:t>
            </a:r>
            <a:r>
              <a:rPr lang="en-IN" sz="2600" spc="-10" dirty="0" err="1" smtClean="0">
                <a:cs typeface="Calibri"/>
              </a:rPr>
              <a:t>Kemman</a:t>
            </a:r>
            <a:r>
              <a:rPr lang="en-IN" sz="2600" spc="-10" dirty="0" smtClean="0">
                <a:cs typeface="Calibri"/>
              </a:rPr>
              <a:t>, </a:t>
            </a:r>
            <a:r>
              <a:rPr lang="en-IN" sz="2600" dirty="0" smtClean="0">
                <a:cs typeface="Calibri"/>
              </a:rPr>
              <a:t>in </a:t>
            </a:r>
            <a:r>
              <a:rPr lang="en-IN" sz="2600" spc="-5" dirty="0" smtClean="0">
                <a:cs typeface="Calibri"/>
              </a:rPr>
              <a:t>1976;  Hopkins, </a:t>
            </a:r>
            <a:r>
              <a:rPr lang="en-IN" sz="2600" dirty="0" smtClean="0">
                <a:cs typeface="Calibri"/>
              </a:rPr>
              <a:t>in </a:t>
            </a:r>
            <a:r>
              <a:rPr lang="en-IN" sz="2600" spc="-5" dirty="0" smtClean="0">
                <a:cs typeface="Calibri"/>
              </a:rPr>
              <a:t>1976; </a:t>
            </a:r>
            <a:r>
              <a:rPr lang="en-IN" sz="2600" spc="-10" dirty="0" smtClean="0">
                <a:cs typeface="Calibri"/>
              </a:rPr>
              <a:t>March, </a:t>
            </a:r>
            <a:r>
              <a:rPr lang="en-IN" sz="2600" dirty="0" smtClean="0">
                <a:cs typeface="Calibri"/>
              </a:rPr>
              <a:t>in </a:t>
            </a:r>
            <a:r>
              <a:rPr lang="en-IN" sz="2600" spc="-5" dirty="0" smtClean="0">
                <a:cs typeface="Calibri"/>
              </a:rPr>
              <a:t>1978 </a:t>
            </a:r>
            <a:r>
              <a:rPr lang="en-IN" sz="2600" dirty="0" smtClean="0">
                <a:cs typeface="Calibri"/>
              </a:rPr>
              <a:t>and </a:t>
            </a:r>
            <a:r>
              <a:rPr lang="en-IN" sz="2600" spc="-10" dirty="0" smtClean="0">
                <a:cs typeface="Calibri"/>
              </a:rPr>
              <a:t>Sugimoto, </a:t>
            </a:r>
            <a:r>
              <a:rPr lang="en-IN" sz="2600" spc="-5" dirty="0" smtClean="0">
                <a:cs typeface="Calibri"/>
              </a:rPr>
              <a:t>in1978-all </a:t>
            </a:r>
            <a:r>
              <a:rPr lang="en-IN" sz="2600" dirty="0" smtClean="0">
                <a:cs typeface="Calibri"/>
              </a:rPr>
              <a:t>of  </a:t>
            </a:r>
            <a:r>
              <a:rPr lang="en-IN" sz="2600" spc="-5" dirty="0" smtClean="0">
                <a:cs typeface="Calibri"/>
              </a:rPr>
              <a:t>them </a:t>
            </a:r>
            <a:r>
              <a:rPr lang="en-IN" sz="2600" spc="-10" dirty="0" smtClean="0">
                <a:cs typeface="Calibri"/>
              </a:rPr>
              <a:t>contributed </a:t>
            </a:r>
            <a:r>
              <a:rPr lang="en-IN" sz="2600" dirty="0" smtClean="0">
                <a:cs typeface="Calibri"/>
              </a:rPr>
              <a:t>in some </a:t>
            </a:r>
            <a:r>
              <a:rPr lang="en-IN" sz="2600" spc="-25" dirty="0" smtClean="0">
                <a:cs typeface="Calibri"/>
              </a:rPr>
              <a:t>way </a:t>
            </a:r>
            <a:r>
              <a:rPr lang="en-IN" sz="2600" spc="-15" dirty="0" smtClean="0">
                <a:cs typeface="Calibri"/>
              </a:rPr>
              <a:t>to </a:t>
            </a:r>
            <a:r>
              <a:rPr lang="en-IN" sz="2600" spc="-5" dirty="0" smtClean="0">
                <a:cs typeface="Calibri"/>
              </a:rPr>
              <a:t>the technological </a:t>
            </a:r>
            <a:r>
              <a:rPr lang="en-IN" sz="2600" spc="-10" dirty="0" smtClean="0">
                <a:cs typeface="Calibri"/>
              </a:rPr>
              <a:t>progress </a:t>
            </a:r>
            <a:r>
              <a:rPr lang="en-IN" sz="2600" dirty="0" smtClean="0">
                <a:cs typeface="Calibri"/>
              </a:rPr>
              <a:t>of  </a:t>
            </a:r>
            <a:r>
              <a:rPr lang="en-IN" sz="2600" spc="-5" dirty="0" smtClean="0">
                <a:cs typeface="Calibri"/>
              </a:rPr>
              <a:t>the</a:t>
            </a:r>
            <a:r>
              <a:rPr lang="en-IN" sz="2600" dirty="0" smtClean="0">
                <a:cs typeface="Calibri"/>
              </a:rPr>
              <a:t> </a:t>
            </a:r>
            <a:r>
              <a:rPr lang="en-IN" sz="2600" spc="-5" dirty="0" smtClean="0">
                <a:cs typeface="Calibri"/>
              </a:rPr>
              <a:t>method.</a:t>
            </a:r>
          </a:p>
          <a:p>
            <a:pPr marL="487045" marR="5080" indent="-457200" algn="just">
              <a:lnSpc>
                <a:spcPct val="90000"/>
              </a:lnSpc>
              <a:spcBef>
                <a:spcPts val="385"/>
              </a:spcBef>
              <a:buFont typeface="Arial" pitchFamily="34" charset="0"/>
              <a:buChar char="•"/>
            </a:pPr>
            <a:r>
              <a:rPr lang="en-US" sz="2600" spc="-5" dirty="0" err="1" smtClean="0">
                <a:latin typeface="+mj-lt"/>
                <a:cs typeface="Tahoma"/>
              </a:rPr>
              <a:t>Hamou</a:t>
            </a:r>
            <a:r>
              <a:rPr lang="en-US" sz="2600" spc="-5" dirty="0" smtClean="0">
                <a:latin typeface="+mj-lt"/>
                <a:cs typeface="Tahoma"/>
              </a:rPr>
              <a:t>, </a:t>
            </a:r>
            <a:r>
              <a:rPr lang="en-US" sz="2600" spc="-10" dirty="0" smtClean="0">
                <a:latin typeface="+mj-lt"/>
                <a:cs typeface="Tahoma"/>
              </a:rPr>
              <a:t>in </a:t>
            </a:r>
            <a:r>
              <a:rPr lang="en-US" sz="2600" spc="-5" dirty="0" smtClean="0">
                <a:latin typeface="+mj-lt"/>
                <a:cs typeface="Tahoma"/>
              </a:rPr>
              <a:t>1979, idealized </a:t>
            </a:r>
            <a:r>
              <a:rPr lang="en-US" sz="2600" dirty="0" smtClean="0">
                <a:latin typeface="+mj-lt"/>
                <a:cs typeface="Tahoma"/>
              </a:rPr>
              <a:t>the </a:t>
            </a:r>
            <a:r>
              <a:rPr lang="en-US" sz="2600" spc="-5" dirty="0" err="1" smtClean="0">
                <a:latin typeface="+mj-lt"/>
                <a:cs typeface="Tahoma"/>
              </a:rPr>
              <a:t>microhysteroscope</a:t>
            </a:r>
            <a:r>
              <a:rPr lang="en-US" sz="2600" spc="-5" dirty="0" smtClean="0">
                <a:latin typeface="+mj-lt"/>
                <a:cs typeface="Tahoma"/>
              </a:rPr>
              <a:t>  with panoramic vision </a:t>
            </a:r>
            <a:r>
              <a:rPr lang="en-US" sz="2600" dirty="0" smtClean="0">
                <a:latin typeface="+mj-lt"/>
                <a:cs typeface="Tahoma"/>
              </a:rPr>
              <a:t>and </a:t>
            </a:r>
            <a:r>
              <a:rPr lang="en-US" sz="2600" spc="-5" dirty="0" smtClean="0">
                <a:latin typeface="+mj-lt"/>
                <a:cs typeface="Tahoma"/>
              </a:rPr>
              <a:t>of</a:t>
            </a:r>
            <a:r>
              <a:rPr lang="en-US" sz="2600" dirty="0" smtClean="0">
                <a:latin typeface="+mj-lt"/>
                <a:cs typeface="Tahoma"/>
              </a:rPr>
              <a:t> </a:t>
            </a:r>
            <a:r>
              <a:rPr lang="en-US" sz="2600" spc="-5" dirty="0" smtClean="0">
                <a:latin typeface="+mj-lt"/>
                <a:cs typeface="Tahoma"/>
              </a:rPr>
              <a:t>contact.</a:t>
            </a:r>
            <a:endParaRPr lang="en-US" sz="2600" dirty="0" smtClean="0">
              <a:latin typeface="+mj-lt"/>
              <a:cs typeface="Tahoma"/>
            </a:endParaRPr>
          </a:p>
        </p:txBody>
      </p:sp>
    </p:spTree>
    <p:extLst>
      <p:ext uri="{BB962C8B-B14F-4D97-AF65-F5344CB8AC3E}">
        <p14:creationId xmlns:p14="http://schemas.microsoft.com/office/powerpoint/2010/main" val="3747968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0" y="381000"/>
            <a:ext cx="4495800" cy="690574"/>
          </a:xfrm>
          <a:prstGeom prst="rect">
            <a:avLst/>
          </a:prstGeom>
        </p:spPr>
        <p:txBody>
          <a:bodyPr vert="horz" wrap="square" lIns="0" tIns="13335" rIns="0" bIns="0" rtlCol="0">
            <a:spAutoFit/>
          </a:bodyPr>
          <a:lstStyle/>
          <a:p>
            <a:pPr marL="12700">
              <a:lnSpc>
                <a:spcPct val="100000"/>
              </a:lnSpc>
              <a:spcBef>
                <a:spcPts val="105"/>
              </a:spcBef>
            </a:pPr>
            <a:r>
              <a:rPr lang="en-IN" b="1" spc="-5" dirty="0" smtClean="0">
                <a:solidFill>
                  <a:srgbClr val="FFFF00"/>
                </a:solidFill>
                <a:latin typeface="Times New Roman" pitchFamily="18" charset="0"/>
                <a:cs typeface="Times New Roman" pitchFamily="18" charset="0"/>
              </a:rPr>
              <a:t>INSTRUMENTS</a:t>
            </a:r>
            <a:endParaRPr lang="en-IN" b="1" spc="-5" dirty="0">
              <a:solidFill>
                <a:srgbClr val="FFFF00"/>
              </a:solidFill>
              <a:latin typeface="Times New Roman" pitchFamily="18" charset="0"/>
              <a:cs typeface="Times New Roman" pitchFamily="18" charset="0"/>
            </a:endParaRPr>
          </a:p>
        </p:txBody>
      </p:sp>
      <p:sp>
        <p:nvSpPr>
          <p:cNvPr id="3" name="object 3"/>
          <p:cNvSpPr txBox="1"/>
          <p:nvPr/>
        </p:nvSpPr>
        <p:spPr>
          <a:xfrm>
            <a:off x="497840" y="1277626"/>
            <a:ext cx="7265034" cy="3929281"/>
          </a:xfrm>
          <a:prstGeom prst="rect">
            <a:avLst/>
          </a:prstGeom>
        </p:spPr>
        <p:txBody>
          <a:bodyPr vert="horz" wrap="square" lIns="0" tIns="114300" rIns="0" bIns="0" rtlCol="0">
            <a:spAutoFit/>
          </a:bodyPr>
          <a:lstStyle/>
          <a:p>
            <a:pPr marL="393700" indent="-343535">
              <a:lnSpc>
                <a:spcPct val="100000"/>
              </a:lnSpc>
              <a:spcBef>
                <a:spcPts val="900"/>
              </a:spcBef>
              <a:buFont typeface="Arial"/>
              <a:buChar char="•"/>
              <a:tabLst>
                <a:tab pos="393700" algn="l"/>
                <a:tab pos="394335" algn="l"/>
              </a:tabLst>
            </a:pPr>
            <a:r>
              <a:rPr sz="3200" b="1" spc="-10" dirty="0" err="1" smtClean="0">
                <a:latin typeface="Calibri"/>
                <a:cs typeface="Calibri"/>
              </a:rPr>
              <a:t>Hystero</a:t>
            </a:r>
            <a:r>
              <a:rPr lang="en-IN" sz="3200" b="1" spc="-10" dirty="0" err="1" smtClean="0">
                <a:latin typeface="Calibri"/>
                <a:cs typeface="Calibri"/>
              </a:rPr>
              <a:t>sc</a:t>
            </a:r>
            <a:r>
              <a:rPr sz="3200" b="1" spc="-10" dirty="0" err="1" smtClean="0">
                <a:latin typeface="Calibri"/>
                <a:cs typeface="Calibri"/>
              </a:rPr>
              <a:t>ope</a:t>
            </a:r>
            <a:r>
              <a:rPr sz="3200" b="1" spc="-10" dirty="0">
                <a:latin typeface="Calibri"/>
                <a:cs typeface="Calibri"/>
              </a:rPr>
              <a:t>:</a:t>
            </a:r>
            <a:endParaRPr sz="3200" dirty="0">
              <a:latin typeface="Calibri"/>
              <a:cs typeface="Calibri"/>
            </a:endParaRPr>
          </a:p>
          <a:p>
            <a:pPr marL="617855">
              <a:lnSpc>
                <a:spcPct val="150000"/>
              </a:lnSpc>
              <a:spcBef>
                <a:spcPts val="690"/>
              </a:spcBef>
            </a:pPr>
            <a:r>
              <a:rPr sz="2800" spc="-35" dirty="0">
                <a:latin typeface="Calibri"/>
                <a:cs typeface="Calibri"/>
              </a:rPr>
              <a:t>-Telescope </a:t>
            </a:r>
            <a:r>
              <a:rPr sz="2800" spc="-5" dirty="0">
                <a:latin typeface="Calibri"/>
                <a:cs typeface="Calibri"/>
              </a:rPr>
              <a:t>: </a:t>
            </a:r>
            <a:r>
              <a:rPr sz="2800" spc="-10" dirty="0">
                <a:latin typeface="Calibri"/>
                <a:cs typeface="Calibri"/>
              </a:rPr>
              <a:t>eyepiece, </a:t>
            </a:r>
            <a:r>
              <a:rPr sz="2800" spc="-15" dirty="0">
                <a:latin typeface="Calibri"/>
                <a:cs typeface="Calibri"/>
              </a:rPr>
              <a:t>barrel </a:t>
            </a:r>
            <a:r>
              <a:rPr sz="2800" spc="-5" dirty="0">
                <a:latin typeface="Calibri"/>
                <a:cs typeface="Calibri"/>
              </a:rPr>
              <a:t>&amp; </a:t>
            </a:r>
            <a:r>
              <a:rPr sz="2800" spc="-10" dirty="0">
                <a:latin typeface="Calibri"/>
                <a:cs typeface="Calibri"/>
              </a:rPr>
              <a:t>objective</a:t>
            </a:r>
            <a:r>
              <a:rPr sz="2800" spc="80" dirty="0">
                <a:latin typeface="Calibri"/>
                <a:cs typeface="Calibri"/>
              </a:rPr>
              <a:t> </a:t>
            </a:r>
            <a:r>
              <a:rPr sz="2800" spc="-5" dirty="0">
                <a:latin typeface="Calibri"/>
                <a:cs typeface="Calibri"/>
              </a:rPr>
              <a:t>lens</a:t>
            </a:r>
            <a:r>
              <a:rPr sz="2800" spc="-5" dirty="0" smtClean="0">
                <a:latin typeface="Calibri"/>
                <a:cs typeface="Calibri"/>
              </a:rPr>
              <a:t>.</a:t>
            </a:r>
            <a:endParaRPr sz="4050" dirty="0">
              <a:latin typeface="Times New Roman"/>
              <a:cs typeface="Times New Roman"/>
            </a:endParaRPr>
          </a:p>
          <a:p>
            <a:pPr marL="808355" lvl="1" indent="-191135">
              <a:lnSpc>
                <a:spcPct val="150000"/>
              </a:lnSpc>
              <a:spcBef>
                <a:spcPts val="5"/>
              </a:spcBef>
              <a:buChar char="-"/>
              <a:tabLst>
                <a:tab pos="808990" algn="l"/>
              </a:tabLst>
            </a:pPr>
            <a:r>
              <a:rPr sz="2800" spc="-5" dirty="0">
                <a:latin typeface="Calibri"/>
                <a:cs typeface="Calibri"/>
              </a:rPr>
              <a:t>Angle </a:t>
            </a:r>
            <a:r>
              <a:rPr sz="2800" spc="-10" dirty="0">
                <a:latin typeface="Calibri"/>
                <a:cs typeface="Calibri"/>
              </a:rPr>
              <a:t>options </a:t>
            </a:r>
            <a:r>
              <a:rPr sz="2800" spc="-5" dirty="0">
                <a:latin typeface="Calibri"/>
                <a:cs typeface="Calibri"/>
              </a:rPr>
              <a:t>: </a:t>
            </a:r>
            <a:r>
              <a:rPr sz="2800" dirty="0">
                <a:latin typeface="Calibri"/>
                <a:cs typeface="Calibri"/>
              </a:rPr>
              <a:t>0</a:t>
            </a:r>
            <a:r>
              <a:rPr sz="2775" baseline="12012" dirty="0">
                <a:latin typeface="Calibri"/>
                <a:cs typeface="Calibri"/>
              </a:rPr>
              <a:t>,</a:t>
            </a:r>
            <a:r>
              <a:rPr sz="2800" dirty="0">
                <a:latin typeface="Calibri"/>
                <a:cs typeface="Calibri"/>
              </a:rPr>
              <a:t>12 </a:t>
            </a:r>
            <a:r>
              <a:rPr sz="2800" spc="-5" dirty="0">
                <a:latin typeface="Calibri"/>
                <a:cs typeface="Calibri"/>
              </a:rPr>
              <a:t>,15, 25, 30 &amp; 70</a:t>
            </a:r>
            <a:r>
              <a:rPr sz="2800" spc="135" dirty="0">
                <a:latin typeface="Calibri"/>
                <a:cs typeface="Calibri"/>
              </a:rPr>
              <a:t> </a:t>
            </a:r>
            <a:r>
              <a:rPr sz="2800" spc="-10" dirty="0">
                <a:latin typeface="Calibri"/>
                <a:cs typeface="Calibri"/>
              </a:rPr>
              <a:t>degree</a:t>
            </a:r>
            <a:r>
              <a:rPr sz="2800" spc="-10" dirty="0" smtClean="0">
                <a:latin typeface="Calibri"/>
                <a:cs typeface="Calibri"/>
              </a:rPr>
              <a:t>.</a:t>
            </a:r>
            <a:endParaRPr sz="4050" dirty="0">
              <a:latin typeface="Times New Roman"/>
              <a:cs typeface="Times New Roman"/>
            </a:endParaRPr>
          </a:p>
          <a:p>
            <a:pPr marL="808355" lvl="1" indent="-191135">
              <a:lnSpc>
                <a:spcPct val="150000"/>
              </a:lnSpc>
              <a:buChar char="-"/>
              <a:tabLst>
                <a:tab pos="808990" algn="l"/>
              </a:tabLst>
            </a:pPr>
            <a:r>
              <a:rPr sz="2800" spc="-5" dirty="0">
                <a:latin typeface="Calibri"/>
                <a:cs typeface="Calibri"/>
              </a:rPr>
              <a:t>0 </a:t>
            </a:r>
            <a:r>
              <a:rPr sz="2800" spc="-15" dirty="0">
                <a:latin typeface="Calibri"/>
                <a:cs typeface="Calibri"/>
              </a:rPr>
              <a:t>degree provides </a:t>
            </a:r>
            <a:r>
              <a:rPr sz="2800" spc="-5" dirty="0">
                <a:latin typeface="Calibri"/>
                <a:cs typeface="Calibri"/>
              </a:rPr>
              <a:t>a </a:t>
            </a:r>
            <a:r>
              <a:rPr sz="2800" spc="-15" dirty="0">
                <a:latin typeface="Calibri"/>
                <a:cs typeface="Calibri"/>
              </a:rPr>
              <a:t>panoramic</a:t>
            </a:r>
            <a:r>
              <a:rPr sz="2800" spc="75" dirty="0">
                <a:latin typeface="Calibri"/>
                <a:cs typeface="Calibri"/>
              </a:rPr>
              <a:t> </a:t>
            </a:r>
            <a:r>
              <a:rPr sz="2800" spc="-45" dirty="0">
                <a:latin typeface="Calibri"/>
                <a:cs typeface="Calibri"/>
              </a:rPr>
              <a:t>view</a:t>
            </a:r>
            <a:r>
              <a:rPr sz="2800" spc="-45" dirty="0" smtClean="0">
                <a:latin typeface="Calibri"/>
                <a:cs typeface="Calibri"/>
              </a:rPr>
              <a:t>.</a:t>
            </a:r>
            <a:endParaRPr sz="4050" dirty="0">
              <a:latin typeface="Times New Roman"/>
              <a:cs typeface="Times New Roman"/>
            </a:endParaRPr>
          </a:p>
          <a:p>
            <a:pPr marL="393700" marR="325755" lvl="1">
              <a:lnSpc>
                <a:spcPct val="150000"/>
              </a:lnSpc>
              <a:tabLst>
                <a:tab pos="808990" algn="l"/>
              </a:tabLst>
            </a:pPr>
            <a:r>
              <a:rPr lang="en-IN" sz="2800" spc="-5" dirty="0" smtClean="0">
                <a:latin typeface="Calibri"/>
                <a:cs typeface="Calibri"/>
              </a:rPr>
              <a:t>   -   </a:t>
            </a:r>
            <a:r>
              <a:rPr sz="2800" spc="-5" dirty="0" smtClean="0">
                <a:latin typeface="Calibri"/>
                <a:cs typeface="Calibri"/>
              </a:rPr>
              <a:t>angled </a:t>
            </a:r>
            <a:r>
              <a:rPr sz="2800" spc="-10" dirty="0">
                <a:latin typeface="Calibri"/>
                <a:cs typeface="Calibri"/>
              </a:rPr>
              <a:t>one </a:t>
            </a:r>
            <a:r>
              <a:rPr sz="2800" spc="-20" dirty="0">
                <a:latin typeface="Calibri"/>
                <a:cs typeface="Calibri"/>
              </a:rPr>
              <a:t>improve </a:t>
            </a:r>
            <a:r>
              <a:rPr sz="2800" spc="-5" dirty="0">
                <a:latin typeface="Calibri"/>
                <a:cs typeface="Calibri"/>
              </a:rPr>
              <a:t>the </a:t>
            </a:r>
            <a:r>
              <a:rPr sz="2800" spc="-10" dirty="0">
                <a:latin typeface="Calibri"/>
                <a:cs typeface="Calibri"/>
              </a:rPr>
              <a:t>view </a:t>
            </a:r>
            <a:r>
              <a:rPr sz="2800" spc="-5" dirty="0">
                <a:latin typeface="Calibri"/>
                <a:cs typeface="Calibri"/>
              </a:rPr>
              <a:t>of </a:t>
            </a:r>
            <a:r>
              <a:rPr sz="2800" spc="-10" dirty="0">
                <a:latin typeface="Calibri"/>
                <a:cs typeface="Calibri"/>
              </a:rPr>
              <a:t>ostia </a:t>
            </a:r>
            <a:r>
              <a:rPr sz="2800" spc="-5" dirty="0">
                <a:latin typeface="Calibri"/>
                <a:cs typeface="Calibri"/>
              </a:rPr>
              <a:t>in </a:t>
            </a:r>
            <a:r>
              <a:rPr lang="en-IN" sz="2800" spc="-5" dirty="0">
                <a:latin typeface="Calibri"/>
                <a:cs typeface="Calibri"/>
              </a:rPr>
              <a:t> </a:t>
            </a:r>
            <a:r>
              <a:rPr lang="en-IN" sz="2800" spc="-5" dirty="0" smtClean="0">
                <a:latin typeface="Calibri"/>
                <a:cs typeface="Calibri"/>
              </a:rPr>
              <a:t>    </a:t>
            </a:r>
            <a:r>
              <a:rPr sz="2800" spc="-5" dirty="0" smtClean="0">
                <a:latin typeface="Calibri"/>
                <a:cs typeface="Calibri"/>
              </a:rPr>
              <a:t>an  </a:t>
            </a:r>
            <a:r>
              <a:rPr sz="2800" spc="-5" dirty="0">
                <a:latin typeface="Calibri"/>
                <a:cs typeface="Calibri"/>
              </a:rPr>
              <a:t>abnormally </a:t>
            </a:r>
            <a:r>
              <a:rPr sz="2800" spc="-10" dirty="0">
                <a:latin typeface="Calibri"/>
                <a:cs typeface="Calibri"/>
              </a:rPr>
              <a:t>shaped uterine</a:t>
            </a:r>
            <a:r>
              <a:rPr sz="2800" spc="50" dirty="0">
                <a:latin typeface="Calibri"/>
                <a:cs typeface="Calibri"/>
              </a:rPr>
              <a:t> </a:t>
            </a:r>
            <a:r>
              <a:rPr sz="2800" spc="-45" dirty="0">
                <a:latin typeface="Calibri"/>
                <a:cs typeface="Calibri"/>
              </a:rPr>
              <a:t>cavity.</a:t>
            </a:r>
            <a:endParaRPr sz="2800" dirty="0">
              <a:latin typeface="Calibri"/>
              <a:cs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ysteros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91886"/>
            <a:ext cx="5791200" cy="574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064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131881"/>
            <a:ext cx="7195184" cy="2723515"/>
          </a:xfrm>
          <a:prstGeom prst="rect">
            <a:avLst/>
          </a:prstGeom>
        </p:spPr>
        <p:txBody>
          <a:bodyPr vert="horz" wrap="square" lIns="0" tIns="184150" rIns="0" bIns="0" rtlCol="0">
            <a:spAutoFit/>
          </a:bodyPr>
          <a:lstStyle/>
          <a:p>
            <a:pPr marL="355600" indent="-343535">
              <a:lnSpc>
                <a:spcPct val="100000"/>
              </a:lnSpc>
              <a:spcBef>
                <a:spcPts val="1450"/>
              </a:spcBef>
              <a:buFont typeface="Arial"/>
              <a:buChar char="•"/>
              <a:tabLst>
                <a:tab pos="355600" algn="l"/>
                <a:tab pos="356235" algn="l"/>
              </a:tabLst>
            </a:pPr>
            <a:r>
              <a:rPr sz="3200" b="1" dirty="0">
                <a:latin typeface="Calibri"/>
                <a:cs typeface="Calibri"/>
              </a:rPr>
              <a:t>Rigid</a:t>
            </a:r>
            <a:r>
              <a:rPr sz="3200" b="1" spc="5" dirty="0">
                <a:latin typeface="Calibri"/>
                <a:cs typeface="Calibri"/>
              </a:rPr>
              <a:t> </a:t>
            </a:r>
            <a:r>
              <a:rPr sz="3200" b="1" spc="-25" dirty="0">
                <a:latin typeface="Calibri"/>
                <a:cs typeface="Calibri"/>
              </a:rPr>
              <a:t>hysteroscope</a:t>
            </a:r>
            <a:endParaRPr sz="3200" b="1" dirty="0">
              <a:latin typeface="Calibri"/>
              <a:cs typeface="Calibri"/>
            </a:endParaRPr>
          </a:p>
          <a:p>
            <a:pPr marL="355600" marR="317500" indent="669925">
              <a:lnSpc>
                <a:spcPct val="102899"/>
              </a:lnSpc>
              <a:spcBef>
                <a:spcPts val="1070"/>
              </a:spcBef>
            </a:pPr>
            <a:r>
              <a:rPr sz="2800" spc="-5" dirty="0">
                <a:latin typeface="Calibri"/>
                <a:cs typeface="Calibri"/>
              </a:rPr>
              <a:t>- </a:t>
            </a:r>
            <a:r>
              <a:rPr sz="2800" spc="-15" dirty="0">
                <a:latin typeface="Calibri"/>
                <a:cs typeface="Calibri"/>
              </a:rPr>
              <a:t>in-patient </a:t>
            </a:r>
            <a:r>
              <a:rPr sz="2800" spc="-5" dirty="0">
                <a:latin typeface="Calibri"/>
                <a:cs typeface="Calibri"/>
              </a:rPr>
              <a:t>and </a:t>
            </a:r>
            <a:r>
              <a:rPr sz="2800" spc="-20" dirty="0">
                <a:latin typeface="Calibri"/>
                <a:cs typeface="Calibri"/>
              </a:rPr>
              <a:t>complex operating room  </a:t>
            </a:r>
            <a:r>
              <a:rPr sz="2800" spc="-15" dirty="0">
                <a:latin typeface="Calibri"/>
                <a:cs typeface="Calibri"/>
              </a:rPr>
              <a:t>procedures.</a:t>
            </a:r>
            <a:endParaRPr sz="2800" dirty="0">
              <a:latin typeface="Calibri"/>
              <a:cs typeface="Calibri"/>
            </a:endParaRPr>
          </a:p>
          <a:p>
            <a:pPr marL="1093470" lvl="1" indent="-190500">
              <a:lnSpc>
                <a:spcPct val="100000"/>
              </a:lnSpc>
              <a:spcBef>
                <a:spcPts val="675"/>
              </a:spcBef>
              <a:buChar char="-"/>
              <a:tabLst>
                <a:tab pos="1093470" algn="l"/>
              </a:tabLst>
            </a:pPr>
            <a:r>
              <a:rPr sz="2800" spc="-5" dirty="0">
                <a:latin typeface="Calibri"/>
                <a:cs typeface="Calibri"/>
              </a:rPr>
              <a:t>3-5mm in</a:t>
            </a:r>
            <a:r>
              <a:rPr sz="2800" spc="35" dirty="0">
                <a:latin typeface="Calibri"/>
                <a:cs typeface="Calibri"/>
              </a:rPr>
              <a:t> </a:t>
            </a:r>
            <a:r>
              <a:rPr sz="2800" spc="-10" dirty="0">
                <a:latin typeface="Calibri"/>
                <a:cs typeface="Calibri"/>
              </a:rPr>
              <a:t>diameter</a:t>
            </a:r>
            <a:endParaRPr sz="2800" dirty="0">
              <a:latin typeface="Calibri"/>
              <a:cs typeface="Calibri"/>
            </a:endParaRPr>
          </a:p>
          <a:p>
            <a:pPr marL="1093470" lvl="1" indent="-190500">
              <a:lnSpc>
                <a:spcPct val="100000"/>
              </a:lnSpc>
              <a:spcBef>
                <a:spcPts val="675"/>
              </a:spcBef>
              <a:buChar char="-"/>
              <a:tabLst>
                <a:tab pos="1093470" algn="l"/>
              </a:tabLst>
            </a:pPr>
            <a:r>
              <a:rPr sz="2800" spc="-15" dirty="0">
                <a:latin typeface="Calibri"/>
                <a:cs typeface="Calibri"/>
              </a:rPr>
              <a:t>more durable </a:t>
            </a:r>
            <a:r>
              <a:rPr sz="2800" spc="-5" dirty="0">
                <a:latin typeface="Calibri"/>
                <a:cs typeface="Calibri"/>
              </a:rPr>
              <a:t>and </a:t>
            </a:r>
            <a:r>
              <a:rPr sz="2800" spc="-20" dirty="0">
                <a:latin typeface="Calibri"/>
                <a:cs typeface="Calibri"/>
              </a:rPr>
              <a:t>provide </a:t>
            </a:r>
            <a:r>
              <a:rPr sz="2800" spc="-10" dirty="0">
                <a:latin typeface="Calibri"/>
                <a:cs typeface="Calibri"/>
              </a:rPr>
              <a:t>superior</a:t>
            </a:r>
            <a:r>
              <a:rPr sz="2800" spc="160" dirty="0">
                <a:latin typeface="Calibri"/>
                <a:cs typeface="Calibri"/>
              </a:rPr>
              <a:t> </a:t>
            </a:r>
            <a:r>
              <a:rPr sz="2800" spc="-10" dirty="0">
                <a:latin typeface="Calibri"/>
                <a:cs typeface="Calibri"/>
              </a:rPr>
              <a:t>image.</a:t>
            </a:r>
            <a:endParaRPr sz="2800" dirty="0">
              <a:latin typeface="Calibri"/>
              <a:cs typeface="Calibri"/>
            </a:endParaRPr>
          </a:p>
        </p:txBody>
      </p:sp>
      <p:sp>
        <p:nvSpPr>
          <p:cNvPr id="3" name="object 3"/>
          <p:cNvSpPr/>
          <p:nvPr/>
        </p:nvSpPr>
        <p:spPr>
          <a:xfrm>
            <a:off x="4812791" y="4126990"/>
            <a:ext cx="3992879" cy="26334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76800" y="4191000"/>
            <a:ext cx="3810000" cy="245059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857750" y="4171950"/>
            <a:ext cx="3848100" cy="2489200"/>
          </a:xfrm>
          <a:custGeom>
            <a:avLst/>
            <a:gdLst/>
            <a:ahLst/>
            <a:cxnLst/>
            <a:rect l="l" t="t" r="r" b="b"/>
            <a:pathLst>
              <a:path w="3848100" h="2489200">
                <a:moveTo>
                  <a:pt x="0" y="2488692"/>
                </a:moveTo>
                <a:lnTo>
                  <a:pt x="3848100" y="2488692"/>
                </a:lnTo>
                <a:lnTo>
                  <a:pt x="3848100" y="0"/>
                </a:lnTo>
                <a:lnTo>
                  <a:pt x="0" y="0"/>
                </a:lnTo>
                <a:lnTo>
                  <a:pt x="0" y="2488692"/>
                </a:lnTo>
                <a:close/>
              </a:path>
            </a:pathLst>
          </a:custGeom>
          <a:ln w="38100">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TotalTime>
  <Words>1594</Words>
  <Application>Microsoft Office PowerPoint</Application>
  <PresentationFormat>On-screen Show (4:3)</PresentationFormat>
  <Paragraphs>222</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Courier New</vt:lpstr>
      <vt:lpstr>Tahoma</vt:lpstr>
      <vt:lpstr>Times New Roman</vt:lpstr>
      <vt:lpstr>Wingdings</vt:lpstr>
      <vt:lpstr>Office Theme</vt:lpstr>
      <vt:lpstr>Hysteroscopy</vt:lpstr>
      <vt:lpstr> CONTENTS</vt:lpstr>
      <vt:lpstr>PowerPoint Presentation</vt:lpstr>
      <vt:lpstr>PowerPoint Presentation</vt:lpstr>
      <vt:lpstr>  HISTORICAL ASPECT</vt:lpstr>
      <vt:lpstr>PowerPoint Presentation</vt:lpstr>
      <vt:lpstr>INSTRUMENTS</vt:lpstr>
      <vt:lpstr>PowerPoint Presentation</vt:lpstr>
      <vt:lpstr>PowerPoint Presentation</vt:lpstr>
      <vt:lpstr>PowerPoint Presentation</vt:lpstr>
      <vt:lpstr>Light source. -halogen and xenon; xenon  generator provides white  light, which gives a  superior color and  intensity.</vt:lpstr>
      <vt:lpstr>Camera Equipment</vt:lpstr>
      <vt:lpstr>PowerPoint Presentation</vt:lpstr>
      <vt:lpstr>PowerPoint Presentation</vt:lpstr>
      <vt:lpstr>PowerPoint Presentation</vt:lpstr>
      <vt:lpstr>PowerPoint Presentation</vt:lpstr>
      <vt:lpstr>PowerPoint Presentation</vt:lpstr>
      <vt:lpstr>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Contraindications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Hysteroscopy</dc:title>
  <dc:creator>S.V.ADHIRA</dc:creator>
  <cp:lastModifiedBy>Lib Lab One</cp:lastModifiedBy>
  <cp:revision>37</cp:revision>
  <dcterms:created xsi:type="dcterms:W3CDTF">2020-07-27T07:33:42Z</dcterms:created>
  <dcterms:modified xsi:type="dcterms:W3CDTF">2021-11-16T03:20:32Z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2014-10-29T00:00:00Z</vt:filetime>
  </property>
  <property fmtid="{D5CDD505-2E9C-101B-9397-08002B2CF9AE}" pid="3" name="Creator">
    <vt:lpwstr>Microsoft® PowerPoint® 2013</vt:lpwstr>
  </property>
  <property fmtid="{D5CDD505-2E9C-101B-9397-08002B2CF9AE}" pid="4" name="LastSaved">
    <vt:filetime>2020-07-27T00:00:00Z</vt:filetime>
  </property>
</Properties>
</file>